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98"/>
    <a:srgbClr val="000099"/>
    <a:srgbClr val="273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11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E4B94-F38F-41F2-AD24-2D6F4E4EE05C}"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126738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E4B94-F38F-41F2-AD24-2D6F4E4EE05C}"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16643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E4B94-F38F-41F2-AD24-2D6F4E4EE05C}"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28583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E4B94-F38F-41F2-AD24-2D6F4E4EE05C}"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427915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E4B94-F38F-41F2-AD24-2D6F4E4EE05C}"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317709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E4B94-F38F-41F2-AD24-2D6F4E4EE05C}"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95453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E4B94-F38F-41F2-AD24-2D6F4E4EE05C}"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161551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E4B94-F38F-41F2-AD24-2D6F4E4EE05C}"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25596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E4B94-F38F-41F2-AD24-2D6F4E4EE05C}"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30934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C9E4B94-F38F-41F2-AD24-2D6F4E4EE05C}"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388481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C9E4B94-F38F-41F2-AD24-2D6F4E4EE05C}"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4B37-47D3-44FE-B653-F467FD3AC896}" type="slidenum">
              <a:rPr lang="en-US" smtClean="0"/>
              <a:t>‹#›</a:t>
            </a:fld>
            <a:endParaRPr lang="en-US"/>
          </a:p>
        </p:txBody>
      </p:sp>
    </p:spTree>
    <p:extLst>
      <p:ext uri="{BB962C8B-B14F-4D97-AF65-F5344CB8AC3E}">
        <p14:creationId xmlns:p14="http://schemas.microsoft.com/office/powerpoint/2010/main" val="190113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DC9E4B94-F38F-41F2-AD24-2D6F4E4EE05C}" type="datetimeFigureOut">
              <a:rPr lang="en-US" smtClean="0"/>
              <a:t>9/24/2019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1294B37-47D3-44FE-B653-F467FD3AC896}" type="slidenum">
              <a:rPr lang="en-US" smtClean="0"/>
              <a:t>‹#›</a:t>
            </a:fld>
            <a:endParaRPr lang="en-US"/>
          </a:p>
        </p:txBody>
      </p:sp>
    </p:spTree>
    <p:extLst>
      <p:ext uri="{BB962C8B-B14F-4D97-AF65-F5344CB8AC3E}">
        <p14:creationId xmlns:p14="http://schemas.microsoft.com/office/powerpoint/2010/main" val="3890625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igma-3.com/"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6BEB87-72B7-4176-84F1-256DCB1D7ACC}"/>
              </a:ext>
            </a:extLst>
          </p:cNvPr>
          <p:cNvSpPr/>
          <p:nvPr/>
        </p:nvSpPr>
        <p:spPr>
          <a:xfrm>
            <a:off x="0" y="-1"/>
            <a:ext cx="7772400" cy="100583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DEDDB9-C169-4C1C-8430-2D133411F967}"/>
              </a:ext>
            </a:extLst>
          </p:cNvPr>
          <p:cNvSpPr txBox="1"/>
          <p:nvPr/>
        </p:nvSpPr>
        <p:spPr>
          <a:xfrm>
            <a:off x="2870200" y="304451"/>
            <a:ext cx="4846616" cy="1982851"/>
          </a:xfrm>
          <a:prstGeom prst="rect">
            <a:avLst/>
          </a:prstGeom>
          <a:noFill/>
        </p:spPr>
        <p:txBody>
          <a:bodyPr wrap="square" rtlCol="0">
            <a:spAutoFit/>
          </a:bodyPr>
          <a:lstStyle/>
          <a:p>
            <a:pPr>
              <a:lnSpc>
                <a:spcPts val="4860"/>
              </a:lnSpc>
            </a:pPr>
            <a:r>
              <a:rPr lang="en-US" sz="4800" b="1" dirty="0">
                <a:solidFill>
                  <a:schemeClr val="bg1"/>
                </a:solidFill>
                <a:latin typeface="Signika"/>
              </a:rPr>
              <a:t>Science Systems Solutions, Inc.</a:t>
            </a:r>
          </a:p>
          <a:p>
            <a:pPr>
              <a:lnSpc>
                <a:spcPts val="4860"/>
              </a:lnSpc>
            </a:pPr>
            <a:r>
              <a:rPr lang="en-US" sz="3200" b="1" dirty="0">
                <a:solidFill>
                  <a:schemeClr val="bg1">
                    <a:lumMod val="65000"/>
                  </a:schemeClr>
                </a:solidFill>
                <a:latin typeface="Signika"/>
              </a:rPr>
              <a:t>Sigma-3</a:t>
            </a:r>
            <a:r>
              <a:rPr lang="en-US" sz="4800" b="1" dirty="0">
                <a:solidFill>
                  <a:schemeClr val="bg1"/>
                </a:solidFill>
                <a:latin typeface="Signika"/>
              </a:rPr>
              <a:t> </a:t>
            </a:r>
          </a:p>
        </p:txBody>
      </p:sp>
      <p:pic>
        <p:nvPicPr>
          <p:cNvPr id="11" name="Picture 10">
            <a:extLst>
              <a:ext uri="{FF2B5EF4-FFF2-40B4-BE49-F238E27FC236}">
                <a16:creationId xmlns:a16="http://schemas.microsoft.com/office/drawing/2014/main" id="{86A1DDA9-BE56-4853-9A31-B4A7FD3EF2B4}"/>
              </a:ext>
            </a:extLst>
          </p:cNvPr>
          <p:cNvPicPr>
            <a:picLocks noChangeAspect="1"/>
          </p:cNvPicPr>
          <p:nvPr/>
        </p:nvPicPr>
        <p:blipFill>
          <a:blip r:embed="rId2"/>
          <a:stretch>
            <a:fillRect/>
          </a:stretch>
        </p:blipFill>
        <p:spPr>
          <a:xfrm>
            <a:off x="0" y="8924545"/>
            <a:ext cx="7772400" cy="1133854"/>
          </a:xfrm>
          <a:prstGeom prst="rect">
            <a:avLst/>
          </a:prstGeom>
        </p:spPr>
      </p:pic>
      <p:sp>
        <p:nvSpPr>
          <p:cNvPr id="7" name="Rectangle 6">
            <a:extLst>
              <a:ext uri="{FF2B5EF4-FFF2-40B4-BE49-F238E27FC236}">
                <a16:creationId xmlns:a16="http://schemas.microsoft.com/office/drawing/2014/main" id="{D74DFF94-7FCF-4092-B27C-237960004806}"/>
              </a:ext>
            </a:extLst>
          </p:cNvPr>
          <p:cNvSpPr/>
          <p:nvPr/>
        </p:nvSpPr>
        <p:spPr>
          <a:xfrm>
            <a:off x="158750" y="7845116"/>
            <a:ext cx="7385050" cy="1015663"/>
          </a:xfrm>
          <a:prstGeom prst="rect">
            <a:avLst/>
          </a:prstGeom>
        </p:spPr>
        <p:txBody>
          <a:bodyPr wrap="square">
            <a:spAutoFit/>
          </a:bodyPr>
          <a:lstStyle/>
          <a:p>
            <a:pPr algn="just"/>
            <a:r>
              <a:rPr lang="en-US" sz="2000" dirty="0">
                <a:solidFill>
                  <a:schemeClr val="bg1"/>
                </a:solidFill>
              </a:rPr>
              <a:t>Leveraging machine learning and artificial intelligence to optimize real-time multi-sensor signal and image  processing, accurately model scene phenomenology – Observe, Detect, Identify, and Classify</a:t>
            </a:r>
          </a:p>
        </p:txBody>
      </p:sp>
      <p:pic>
        <p:nvPicPr>
          <p:cNvPr id="1028" name="Picture 4">
            <a:extLst>
              <a:ext uri="{FF2B5EF4-FFF2-40B4-BE49-F238E27FC236}">
                <a16:creationId xmlns:a16="http://schemas.microsoft.com/office/drawing/2014/main" id="{474A1903-CFBC-4E88-BE4F-3C2DA1A95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8147"/>
            <a:ext cx="7772400" cy="2584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D2ECD7F-4FD8-4D07-8D42-A6B2643D58BA}"/>
              </a:ext>
            </a:extLst>
          </p:cNvPr>
          <p:cNvPicPr>
            <a:picLocks noChangeAspect="1"/>
          </p:cNvPicPr>
          <p:nvPr/>
        </p:nvPicPr>
        <p:blipFill>
          <a:blip r:embed="rId4"/>
          <a:stretch>
            <a:fillRect/>
          </a:stretch>
        </p:blipFill>
        <p:spPr>
          <a:xfrm>
            <a:off x="263525" y="248169"/>
            <a:ext cx="1885950" cy="1933575"/>
          </a:xfrm>
          <a:prstGeom prst="rect">
            <a:avLst/>
          </a:prstGeom>
        </p:spPr>
      </p:pic>
      <p:sp>
        <p:nvSpPr>
          <p:cNvPr id="17" name="Rectangle 16">
            <a:extLst>
              <a:ext uri="{FF2B5EF4-FFF2-40B4-BE49-F238E27FC236}">
                <a16:creationId xmlns:a16="http://schemas.microsoft.com/office/drawing/2014/main" id="{F82EB8D9-D0BC-4AF1-BCEB-5B91E9662B10}"/>
              </a:ext>
            </a:extLst>
          </p:cNvPr>
          <p:cNvSpPr/>
          <p:nvPr/>
        </p:nvSpPr>
        <p:spPr>
          <a:xfrm>
            <a:off x="165100" y="9656079"/>
            <a:ext cx="7924800" cy="338554"/>
          </a:xfrm>
          <a:prstGeom prst="rect">
            <a:avLst/>
          </a:prstGeom>
        </p:spPr>
        <p:txBody>
          <a:bodyPr wrap="square">
            <a:spAutoFit/>
          </a:bodyPr>
          <a:lstStyle/>
          <a:p>
            <a:r>
              <a:rPr lang="en-US" sz="1600" dirty="0">
                <a:solidFill>
                  <a:schemeClr val="bg1"/>
                </a:solidFill>
                <a:latin typeface="Signika"/>
              </a:rPr>
              <a:t>310 Via Vera Cruz, Suite 208 San Marcos, CA 92078, (858) 753-3234, duy@sigma-3.com</a:t>
            </a:r>
          </a:p>
        </p:txBody>
      </p:sp>
    </p:spTree>
    <p:extLst>
      <p:ext uri="{BB962C8B-B14F-4D97-AF65-F5344CB8AC3E}">
        <p14:creationId xmlns:p14="http://schemas.microsoft.com/office/powerpoint/2010/main" val="246325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DA3314-07BC-4752-BEB8-FA0A43CCB641}"/>
              </a:ext>
            </a:extLst>
          </p:cNvPr>
          <p:cNvPicPr>
            <a:picLocks noChangeAspect="1"/>
          </p:cNvPicPr>
          <p:nvPr/>
        </p:nvPicPr>
        <p:blipFill>
          <a:blip r:embed="rId2"/>
          <a:stretch>
            <a:fillRect/>
          </a:stretch>
        </p:blipFill>
        <p:spPr>
          <a:xfrm>
            <a:off x="-34051" y="0"/>
            <a:ext cx="7806451" cy="10058400"/>
          </a:xfrm>
          <a:prstGeom prst="rect">
            <a:avLst/>
          </a:prstGeom>
        </p:spPr>
      </p:pic>
      <p:sp>
        <p:nvSpPr>
          <p:cNvPr id="4" name="Rectangle 3">
            <a:extLst>
              <a:ext uri="{FF2B5EF4-FFF2-40B4-BE49-F238E27FC236}">
                <a16:creationId xmlns:a16="http://schemas.microsoft.com/office/drawing/2014/main" id="{1DAB63FC-22A3-4F7A-BCAD-DA3E6CC23F54}"/>
              </a:ext>
            </a:extLst>
          </p:cNvPr>
          <p:cNvSpPr/>
          <p:nvPr/>
        </p:nvSpPr>
        <p:spPr>
          <a:xfrm>
            <a:off x="222739" y="2538058"/>
            <a:ext cx="3518037" cy="1661993"/>
          </a:xfrm>
          <a:prstGeom prst="rect">
            <a:avLst/>
          </a:prstGeom>
        </p:spPr>
        <p:txBody>
          <a:bodyPr wrap="square">
            <a:spAutoFit/>
          </a:bodyPr>
          <a:lstStyle/>
          <a:p>
            <a:pPr fontAlgn="base"/>
            <a:r>
              <a:rPr lang="en-US" b="1" dirty="0">
                <a:solidFill>
                  <a:schemeClr val="bg1"/>
                </a:solidFill>
                <a:latin typeface="Signika"/>
              </a:rPr>
              <a:t>Sigma-3 Technologies</a:t>
            </a:r>
          </a:p>
          <a:p>
            <a:pPr fontAlgn="base"/>
            <a:endParaRPr lang="en-US" sz="600" dirty="0">
              <a:solidFill>
                <a:schemeClr val="bg1"/>
              </a:solidFill>
              <a:latin typeface="Signika"/>
            </a:endParaRPr>
          </a:p>
          <a:p>
            <a:pPr algn="just" fontAlgn="base"/>
            <a:r>
              <a:rPr lang="en-US" sz="1300" dirty="0">
                <a:solidFill>
                  <a:schemeClr val="bg1"/>
                </a:solidFill>
                <a:latin typeface="Signika"/>
              </a:rPr>
              <a:t>Science Systems Solutions’ has developed land and maritime synthetic aperture radar/inverse synthetic aperture radar (SAR/ISAR) imaging, detection, tracking, target classification, modeling and simulation (M&amp;S), multi-sensor fusion, and feature-aided tracking technology.</a:t>
            </a:r>
          </a:p>
        </p:txBody>
      </p:sp>
      <p:sp>
        <p:nvSpPr>
          <p:cNvPr id="11" name="TextBox 10">
            <a:extLst>
              <a:ext uri="{FF2B5EF4-FFF2-40B4-BE49-F238E27FC236}">
                <a16:creationId xmlns:a16="http://schemas.microsoft.com/office/drawing/2014/main" id="{2CF24C16-43BC-46BC-9C7F-3AAA707660A6}"/>
              </a:ext>
            </a:extLst>
          </p:cNvPr>
          <p:cNvSpPr txBox="1"/>
          <p:nvPr/>
        </p:nvSpPr>
        <p:spPr>
          <a:xfrm>
            <a:off x="931289" y="153397"/>
            <a:ext cx="2452291" cy="584775"/>
          </a:xfrm>
          <a:prstGeom prst="rect">
            <a:avLst/>
          </a:prstGeom>
          <a:noFill/>
        </p:spPr>
        <p:txBody>
          <a:bodyPr wrap="square" rtlCol="0">
            <a:spAutoFit/>
          </a:bodyPr>
          <a:lstStyle/>
          <a:p>
            <a:r>
              <a:rPr lang="en-US" sz="3200" b="1" dirty="0">
                <a:solidFill>
                  <a:schemeClr val="bg1"/>
                </a:solidFill>
                <a:latin typeface="Signika"/>
              </a:rPr>
              <a:t>Sigma-3</a:t>
            </a:r>
          </a:p>
        </p:txBody>
      </p:sp>
      <p:sp>
        <p:nvSpPr>
          <p:cNvPr id="14" name="Rectangle 13">
            <a:extLst>
              <a:ext uri="{FF2B5EF4-FFF2-40B4-BE49-F238E27FC236}">
                <a16:creationId xmlns:a16="http://schemas.microsoft.com/office/drawing/2014/main" id="{2DD8F208-CB10-45D9-8D49-6396EEBDC1B1}"/>
              </a:ext>
            </a:extLst>
          </p:cNvPr>
          <p:cNvSpPr/>
          <p:nvPr/>
        </p:nvSpPr>
        <p:spPr>
          <a:xfrm>
            <a:off x="245416" y="4215062"/>
            <a:ext cx="3518037" cy="1862048"/>
          </a:xfrm>
          <a:prstGeom prst="rect">
            <a:avLst/>
          </a:prstGeom>
        </p:spPr>
        <p:txBody>
          <a:bodyPr wrap="square">
            <a:spAutoFit/>
          </a:bodyPr>
          <a:lstStyle/>
          <a:p>
            <a:pPr fontAlgn="base"/>
            <a:r>
              <a:rPr lang="en-US" b="1" dirty="0">
                <a:solidFill>
                  <a:schemeClr val="bg1"/>
                </a:solidFill>
                <a:latin typeface="Signika"/>
              </a:rPr>
              <a:t>Technology Applications</a:t>
            </a:r>
          </a:p>
          <a:p>
            <a:pPr marL="285750" indent="-285750" fontAlgn="base">
              <a:buFont typeface="Arial" panose="020B0604020202020204" pitchFamily="34" charset="0"/>
              <a:buChar char="•"/>
            </a:pPr>
            <a:r>
              <a:rPr lang="en-US" sz="1300" dirty="0">
                <a:solidFill>
                  <a:schemeClr val="bg1"/>
                </a:solidFill>
                <a:latin typeface="Signika"/>
              </a:rPr>
              <a:t>Navy MQ-8B Fire Scout</a:t>
            </a:r>
          </a:p>
          <a:p>
            <a:pPr marL="285750" indent="-285750" fontAlgn="base">
              <a:buFont typeface="Arial" panose="020B0604020202020204" pitchFamily="34" charset="0"/>
              <a:buChar char="•"/>
            </a:pPr>
            <a:r>
              <a:rPr lang="en-US" sz="1300" dirty="0">
                <a:solidFill>
                  <a:schemeClr val="bg1"/>
                </a:solidFill>
                <a:latin typeface="Signika"/>
              </a:rPr>
              <a:t>Navy MH60-R</a:t>
            </a:r>
          </a:p>
          <a:p>
            <a:pPr marL="285750" indent="-285750" fontAlgn="base">
              <a:buFont typeface="Arial" panose="020B0604020202020204" pitchFamily="34" charset="0"/>
              <a:buChar char="•"/>
            </a:pPr>
            <a:r>
              <a:rPr lang="en-US" sz="1300" dirty="0">
                <a:solidFill>
                  <a:schemeClr val="bg1"/>
                </a:solidFill>
                <a:latin typeface="Signika"/>
              </a:rPr>
              <a:t>Navy AN/APS-149 Littoral Surveillance Radar System (LSRS)Navy P8</a:t>
            </a:r>
          </a:p>
          <a:p>
            <a:pPr marL="285750" indent="-285750" fontAlgn="base">
              <a:buFont typeface="Arial" panose="020B0604020202020204" pitchFamily="34" charset="0"/>
              <a:buChar char="•"/>
            </a:pPr>
            <a:r>
              <a:rPr lang="en-US" sz="1300" dirty="0">
                <a:solidFill>
                  <a:schemeClr val="bg1"/>
                </a:solidFill>
                <a:latin typeface="Signika"/>
              </a:rPr>
              <a:t>Air Force Joint Surveillance and Target Attack Radar System (JSTARS)</a:t>
            </a:r>
          </a:p>
          <a:p>
            <a:pPr marL="285750" indent="-285750" fontAlgn="base">
              <a:buFont typeface="Arial" panose="020B0604020202020204" pitchFamily="34" charset="0"/>
              <a:buChar char="•"/>
            </a:pPr>
            <a:r>
              <a:rPr lang="en-US" sz="1300" dirty="0">
                <a:solidFill>
                  <a:schemeClr val="bg1"/>
                </a:solidFill>
                <a:latin typeface="Signika"/>
              </a:rPr>
              <a:t>Numerous other platforms</a:t>
            </a:r>
            <a:endParaRPr lang="en-US" sz="1300" b="1" dirty="0">
              <a:solidFill>
                <a:schemeClr val="bg1"/>
              </a:solidFill>
              <a:latin typeface="Signika"/>
            </a:endParaRPr>
          </a:p>
          <a:p>
            <a:pPr fontAlgn="base"/>
            <a:endParaRPr lang="en-US" sz="600" dirty="0">
              <a:solidFill>
                <a:schemeClr val="bg1"/>
              </a:solidFill>
              <a:latin typeface="Signika"/>
            </a:endParaRPr>
          </a:p>
        </p:txBody>
      </p:sp>
      <p:sp>
        <p:nvSpPr>
          <p:cNvPr id="23" name="Rectangle 22">
            <a:extLst>
              <a:ext uri="{FF2B5EF4-FFF2-40B4-BE49-F238E27FC236}">
                <a16:creationId xmlns:a16="http://schemas.microsoft.com/office/drawing/2014/main" id="{2B949750-8734-4B5F-80D2-8434277D5D22}"/>
              </a:ext>
            </a:extLst>
          </p:cNvPr>
          <p:cNvSpPr/>
          <p:nvPr/>
        </p:nvSpPr>
        <p:spPr>
          <a:xfrm>
            <a:off x="260319" y="5976871"/>
            <a:ext cx="2372894" cy="369332"/>
          </a:xfrm>
          <a:prstGeom prst="rect">
            <a:avLst/>
          </a:prstGeom>
        </p:spPr>
        <p:txBody>
          <a:bodyPr wrap="none">
            <a:spAutoFit/>
          </a:bodyPr>
          <a:lstStyle/>
          <a:p>
            <a:pPr algn="ctr" fontAlgn="base"/>
            <a:r>
              <a:rPr lang="en-US" b="1" dirty="0">
                <a:solidFill>
                  <a:srgbClr val="FFFFFF"/>
                </a:solidFill>
                <a:latin typeface="Signika"/>
              </a:rPr>
              <a:t>3-Sigma DoD Programs</a:t>
            </a:r>
            <a:endParaRPr lang="en-US" b="1" i="0" dirty="0">
              <a:solidFill>
                <a:srgbClr val="FFFFFF"/>
              </a:solidFill>
              <a:effectLst/>
              <a:latin typeface="Signika"/>
            </a:endParaRPr>
          </a:p>
        </p:txBody>
      </p:sp>
      <p:sp>
        <p:nvSpPr>
          <p:cNvPr id="30" name="Rectangle 29">
            <a:extLst>
              <a:ext uri="{FF2B5EF4-FFF2-40B4-BE49-F238E27FC236}">
                <a16:creationId xmlns:a16="http://schemas.microsoft.com/office/drawing/2014/main" id="{C415B395-89B5-41B9-9D50-E22872030CAA}"/>
              </a:ext>
            </a:extLst>
          </p:cNvPr>
          <p:cNvSpPr/>
          <p:nvPr/>
        </p:nvSpPr>
        <p:spPr>
          <a:xfrm>
            <a:off x="281944" y="6326129"/>
            <a:ext cx="3392815" cy="3293209"/>
          </a:xfrm>
          <a:prstGeom prst="rect">
            <a:avLst/>
          </a:prstGeom>
        </p:spPr>
        <p:txBody>
          <a:bodyPr wrap="square">
            <a:spAutoFit/>
          </a:bodyPr>
          <a:lstStyle/>
          <a:p>
            <a:pPr algn="just"/>
            <a:r>
              <a:rPr lang="en-US" sz="1300" dirty="0">
                <a:solidFill>
                  <a:schemeClr val="bg1"/>
                </a:solidFill>
                <a:latin typeface="Signika"/>
              </a:rPr>
              <a:t>Science Systems Solutions’ has been developing intelligence, surveillance and reconnaissance (ISR) and tactical exploitation algorithms in support of land, air, and maritime missions for the past 25+ years</a:t>
            </a:r>
          </a:p>
          <a:p>
            <a:pPr marL="171450" indent="-171450" algn="just">
              <a:buFont typeface="Arial" panose="020B0604020202020204" pitchFamily="34" charset="0"/>
              <a:buChar char="•"/>
            </a:pPr>
            <a:r>
              <a:rPr lang="en-US" sz="1300" dirty="0">
                <a:solidFill>
                  <a:schemeClr val="bg1"/>
                </a:solidFill>
                <a:latin typeface="Signika"/>
              </a:rPr>
              <a:t>Defense Research Project Agencies’ (DARPA) - Moving Target Exploitation (MTE) Program</a:t>
            </a:r>
          </a:p>
          <a:p>
            <a:pPr marL="171450" indent="-171450" algn="just">
              <a:buFont typeface="Arial" panose="020B0604020202020204" pitchFamily="34" charset="0"/>
              <a:buChar char="•"/>
            </a:pPr>
            <a:r>
              <a:rPr lang="en-US" sz="1300" dirty="0">
                <a:solidFill>
                  <a:schemeClr val="bg1"/>
                </a:solidFill>
                <a:latin typeface="Signika"/>
              </a:rPr>
              <a:t>DARPA-  NETRACK Program, </a:t>
            </a:r>
          </a:p>
          <a:p>
            <a:pPr marL="171450" indent="-171450" algn="just">
              <a:buFont typeface="Arial" panose="020B0604020202020204" pitchFamily="34" charset="0"/>
              <a:buChar char="•"/>
            </a:pPr>
            <a:r>
              <a:rPr lang="en-US" sz="1300" dirty="0">
                <a:solidFill>
                  <a:schemeClr val="bg1"/>
                </a:solidFill>
                <a:latin typeface="Signika"/>
              </a:rPr>
              <a:t>Office of Naval Research’s (ONR) - Distributed Agile Submarine Hunting (DASH) Program</a:t>
            </a:r>
          </a:p>
          <a:p>
            <a:pPr marL="171450" indent="-171450" algn="just">
              <a:buFont typeface="Arial" panose="020B0604020202020204" pitchFamily="34" charset="0"/>
              <a:buChar char="•"/>
            </a:pPr>
            <a:r>
              <a:rPr lang="en-US" sz="1300" dirty="0">
                <a:solidFill>
                  <a:schemeClr val="bg1"/>
                </a:solidFill>
                <a:latin typeface="Signika"/>
              </a:rPr>
              <a:t>Air Force Research Laboratory’s (AFRL) - Gotcha Radar Program,</a:t>
            </a:r>
          </a:p>
          <a:p>
            <a:pPr marL="171450" indent="-171450" algn="just">
              <a:buFont typeface="Arial" panose="020B0604020202020204" pitchFamily="34" charset="0"/>
              <a:buChar char="•"/>
            </a:pPr>
            <a:r>
              <a:rPr lang="en-US" sz="1300" dirty="0">
                <a:solidFill>
                  <a:schemeClr val="bg1"/>
                </a:solidFill>
                <a:latin typeface="Signika"/>
              </a:rPr>
              <a:t>Navy - Littoral Surveillance Radar System (LSRS) Program, </a:t>
            </a:r>
          </a:p>
          <a:p>
            <a:pPr marL="171450" indent="-171450" algn="just">
              <a:buFont typeface="Arial" panose="020B0604020202020204" pitchFamily="34" charset="0"/>
              <a:buChar char="•"/>
            </a:pPr>
            <a:r>
              <a:rPr lang="en-US" sz="1300" dirty="0">
                <a:solidFill>
                  <a:schemeClr val="bg1"/>
                </a:solidFill>
                <a:latin typeface="Signika"/>
              </a:rPr>
              <a:t>Numerous classified programs</a:t>
            </a:r>
          </a:p>
        </p:txBody>
      </p:sp>
      <p:pic>
        <p:nvPicPr>
          <p:cNvPr id="34" name="Picture 33">
            <a:extLst>
              <a:ext uri="{FF2B5EF4-FFF2-40B4-BE49-F238E27FC236}">
                <a16:creationId xmlns:a16="http://schemas.microsoft.com/office/drawing/2014/main" id="{9D0BE69D-F3B6-4A76-96D5-BE57CB89A3BE}"/>
              </a:ext>
            </a:extLst>
          </p:cNvPr>
          <p:cNvPicPr>
            <a:picLocks noChangeAspect="1"/>
          </p:cNvPicPr>
          <p:nvPr/>
        </p:nvPicPr>
        <p:blipFill>
          <a:blip r:embed="rId3"/>
          <a:stretch>
            <a:fillRect/>
          </a:stretch>
        </p:blipFill>
        <p:spPr>
          <a:xfrm>
            <a:off x="222739" y="158247"/>
            <a:ext cx="708550" cy="591624"/>
          </a:xfrm>
          <a:prstGeom prst="rect">
            <a:avLst/>
          </a:prstGeom>
        </p:spPr>
      </p:pic>
      <p:sp>
        <p:nvSpPr>
          <p:cNvPr id="35" name="Rectangle 34">
            <a:extLst>
              <a:ext uri="{FF2B5EF4-FFF2-40B4-BE49-F238E27FC236}">
                <a16:creationId xmlns:a16="http://schemas.microsoft.com/office/drawing/2014/main" id="{AC91B6B4-FAE3-4138-9326-6FFF9EA3D472}"/>
              </a:ext>
            </a:extLst>
          </p:cNvPr>
          <p:cNvSpPr/>
          <p:nvPr/>
        </p:nvSpPr>
        <p:spPr>
          <a:xfrm>
            <a:off x="165100" y="9656079"/>
            <a:ext cx="7924800" cy="338554"/>
          </a:xfrm>
          <a:prstGeom prst="rect">
            <a:avLst/>
          </a:prstGeom>
        </p:spPr>
        <p:txBody>
          <a:bodyPr wrap="square">
            <a:spAutoFit/>
          </a:bodyPr>
          <a:lstStyle/>
          <a:p>
            <a:r>
              <a:rPr lang="en-US" sz="1600" dirty="0">
                <a:solidFill>
                  <a:schemeClr val="bg1"/>
                </a:solidFill>
                <a:latin typeface="Signika"/>
              </a:rPr>
              <a:t>310 Via Vera Cruz, Suite 208 San Marcos, CA 92078, (858) 753-3234, duy@sigma-3.com</a:t>
            </a:r>
          </a:p>
        </p:txBody>
      </p:sp>
      <p:pic>
        <p:nvPicPr>
          <p:cNvPr id="3078" name="Picture 6" descr="Northrop Grumman to build five new MQ-8C Fire Scout unmanned shipboard helicopters in $55.1 million deal">
            <a:extLst>
              <a:ext uri="{FF2B5EF4-FFF2-40B4-BE49-F238E27FC236}">
                <a16:creationId xmlns:a16="http://schemas.microsoft.com/office/drawing/2014/main" id="{C943AB81-EDBA-4BFD-A0A4-D22A16D1D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5" y="987191"/>
            <a:ext cx="3392815" cy="152269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50E7CC0F-B4FE-403E-BB78-74635B8C5B87}"/>
              </a:ext>
            </a:extLst>
          </p:cNvPr>
          <p:cNvSpPr/>
          <p:nvPr/>
        </p:nvSpPr>
        <p:spPr>
          <a:xfrm>
            <a:off x="3978411" y="610591"/>
            <a:ext cx="3518037" cy="6914713"/>
          </a:xfrm>
          <a:prstGeom prst="rect">
            <a:avLst/>
          </a:prstGeom>
        </p:spPr>
        <p:txBody>
          <a:bodyPr wrap="square">
            <a:spAutoFit/>
          </a:bodyPr>
          <a:lstStyle/>
          <a:p>
            <a:pPr>
              <a:spcAft>
                <a:spcPts val="1000"/>
              </a:spcAft>
            </a:pPr>
            <a:r>
              <a:rPr lang="en-US" b="1" dirty="0">
                <a:solidFill>
                  <a:schemeClr val="bg1"/>
                </a:solidFill>
                <a:latin typeface="Signika"/>
              </a:rPr>
              <a:t>Core Capabilities</a:t>
            </a:r>
            <a:endParaRPr lang="en-US" dirty="0">
              <a:solidFill>
                <a:schemeClr val="bg1"/>
              </a:solidFill>
              <a:latin typeface="Signika"/>
            </a:endParaRPr>
          </a:p>
          <a:p>
            <a:pPr marL="285750" indent="-285750">
              <a:spcAft>
                <a:spcPts val="1000"/>
              </a:spcAft>
              <a:buFont typeface="Arial" panose="020B0604020202020204" pitchFamily="34" charset="0"/>
              <a:buChar char="•"/>
            </a:pPr>
            <a:r>
              <a:rPr lang="en-US" dirty="0">
                <a:solidFill>
                  <a:schemeClr val="bg1"/>
                </a:solidFill>
                <a:latin typeface="Signika"/>
              </a:rPr>
              <a:t>Intelligence, Surveillance, and Reconnaissance (ISR)</a:t>
            </a:r>
          </a:p>
          <a:p>
            <a:pPr marL="285750" indent="-285750">
              <a:spcAft>
                <a:spcPts val="1000"/>
              </a:spcAft>
              <a:buFont typeface="Arial" panose="020B0604020202020204" pitchFamily="34" charset="0"/>
              <a:buChar char="•"/>
            </a:pPr>
            <a:r>
              <a:rPr lang="en-US" dirty="0">
                <a:solidFill>
                  <a:schemeClr val="bg1"/>
                </a:solidFill>
                <a:latin typeface="Signika"/>
              </a:rPr>
              <a:t>Multi-Sensor, Multi-Modality Data Fusion</a:t>
            </a:r>
          </a:p>
          <a:p>
            <a:pPr marL="285750" indent="-285750">
              <a:spcAft>
                <a:spcPts val="1000"/>
              </a:spcAft>
              <a:buFont typeface="Arial" panose="020B0604020202020204" pitchFamily="34" charset="0"/>
              <a:buChar char="•"/>
            </a:pPr>
            <a:r>
              <a:rPr lang="en-US" dirty="0">
                <a:solidFill>
                  <a:schemeClr val="bg1"/>
                </a:solidFill>
                <a:latin typeface="Signika"/>
              </a:rPr>
              <a:t>Advance Automated Target Recognition Algorithms</a:t>
            </a:r>
          </a:p>
          <a:p>
            <a:pPr marL="285750" indent="-285750">
              <a:spcAft>
                <a:spcPts val="1000"/>
              </a:spcAft>
              <a:buFont typeface="Arial" panose="020B0604020202020204" pitchFamily="34" charset="0"/>
              <a:buChar char="•"/>
            </a:pPr>
            <a:r>
              <a:rPr lang="en-US" dirty="0">
                <a:solidFill>
                  <a:schemeClr val="bg1"/>
                </a:solidFill>
                <a:latin typeface="Signika"/>
              </a:rPr>
              <a:t>Data Fusion or correlated  EO, IR, Radar Data Sources</a:t>
            </a:r>
          </a:p>
          <a:p>
            <a:pPr marL="285750" indent="-285750">
              <a:spcAft>
                <a:spcPts val="1000"/>
              </a:spcAft>
              <a:buFont typeface="Arial" panose="020B0604020202020204" pitchFamily="34" charset="0"/>
              <a:buChar char="•"/>
            </a:pPr>
            <a:r>
              <a:rPr lang="en-US" dirty="0">
                <a:solidFill>
                  <a:schemeClr val="bg1"/>
                </a:solidFill>
                <a:latin typeface="Signika"/>
              </a:rPr>
              <a:t>New methodologies in machine learning</a:t>
            </a:r>
          </a:p>
          <a:p>
            <a:pPr marL="285750" indent="-285750">
              <a:spcAft>
                <a:spcPts val="1000"/>
              </a:spcAft>
              <a:buFont typeface="Arial" panose="020B0604020202020204" pitchFamily="34" charset="0"/>
              <a:buChar char="•"/>
            </a:pPr>
            <a:r>
              <a:rPr lang="en-US" dirty="0">
                <a:solidFill>
                  <a:schemeClr val="bg1"/>
                </a:solidFill>
                <a:latin typeface="Signika"/>
              </a:rPr>
              <a:t>Deep learning convolutional neural network (CNN)</a:t>
            </a:r>
          </a:p>
          <a:p>
            <a:pPr marL="285750" indent="-285750">
              <a:spcAft>
                <a:spcPts val="1000"/>
              </a:spcAft>
              <a:buFont typeface="Arial" panose="020B0604020202020204" pitchFamily="34" charset="0"/>
              <a:buChar char="•"/>
            </a:pPr>
            <a:r>
              <a:rPr lang="en-US" dirty="0">
                <a:solidFill>
                  <a:schemeClr val="bg1"/>
                </a:solidFill>
                <a:latin typeface="Signika"/>
              </a:rPr>
              <a:t>Compressive manifold learning (CML)</a:t>
            </a:r>
          </a:p>
          <a:p>
            <a:pPr marL="285750" indent="-285750">
              <a:spcAft>
                <a:spcPts val="1000"/>
              </a:spcAft>
              <a:buFont typeface="Arial" panose="020B0604020202020204" pitchFamily="34" charset="0"/>
              <a:buChar char="•"/>
            </a:pPr>
            <a:r>
              <a:rPr lang="en-US" dirty="0">
                <a:solidFill>
                  <a:schemeClr val="bg1"/>
                </a:solidFill>
                <a:latin typeface="Signika"/>
              </a:rPr>
              <a:t>Integration with modern mobile computing devices </a:t>
            </a:r>
          </a:p>
          <a:p>
            <a:pPr marL="285750" indent="-285750">
              <a:spcAft>
                <a:spcPts val="1000"/>
              </a:spcAft>
              <a:buFont typeface="Arial" panose="020B0604020202020204" pitchFamily="34" charset="0"/>
              <a:buChar char="•"/>
            </a:pPr>
            <a:r>
              <a:rPr lang="en-US" dirty="0">
                <a:solidFill>
                  <a:schemeClr val="bg1"/>
                </a:solidFill>
                <a:latin typeface="Signika"/>
              </a:rPr>
              <a:t>Real-time performance</a:t>
            </a:r>
          </a:p>
          <a:p>
            <a:pPr marL="285750" indent="-285750">
              <a:spcAft>
                <a:spcPts val="1000"/>
              </a:spcAft>
              <a:buFont typeface="Arial" panose="020B0604020202020204" pitchFamily="34" charset="0"/>
              <a:buChar char="•"/>
            </a:pPr>
            <a:r>
              <a:rPr lang="en-US" dirty="0">
                <a:solidFill>
                  <a:schemeClr val="bg1"/>
                </a:solidFill>
                <a:latin typeface="Signika"/>
              </a:rPr>
              <a:t>Constrained Size, Weight, and Power Application</a:t>
            </a:r>
          </a:p>
        </p:txBody>
      </p:sp>
      <p:pic>
        <p:nvPicPr>
          <p:cNvPr id="3080" name="Picture 8">
            <a:extLst>
              <a:ext uri="{FF2B5EF4-FFF2-40B4-BE49-F238E27FC236}">
                <a16:creationId xmlns:a16="http://schemas.microsoft.com/office/drawing/2014/main" id="{380CB934-BA95-49FD-9679-399E78C4E1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7759118"/>
            <a:ext cx="3740776" cy="168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20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DA3314-07BC-4752-BEB8-FA0A43CCB641}"/>
              </a:ext>
            </a:extLst>
          </p:cNvPr>
          <p:cNvPicPr>
            <a:picLocks noChangeAspect="1"/>
          </p:cNvPicPr>
          <p:nvPr/>
        </p:nvPicPr>
        <p:blipFill>
          <a:blip r:embed="rId2"/>
          <a:stretch>
            <a:fillRect/>
          </a:stretch>
        </p:blipFill>
        <p:spPr>
          <a:xfrm>
            <a:off x="-34051" y="0"/>
            <a:ext cx="7806451" cy="10058400"/>
          </a:xfrm>
          <a:prstGeom prst="rect">
            <a:avLst/>
          </a:prstGeom>
        </p:spPr>
      </p:pic>
      <p:sp>
        <p:nvSpPr>
          <p:cNvPr id="11" name="TextBox 10">
            <a:extLst>
              <a:ext uri="{FF2B5EF4-FFF2-40B4-BE49-F238E27FC236}">
                <a16:creationId xmlns:a16="http://schemas.microsoft.com/office/drawing/2014/main" id="{2CF24C16-43BC-46BC-9C7F-3AAA707660A6}"/>
              </a:ext>
            </a:extLst>
          </p:cNvPr>
          <p:cNvSpPr txBox="1"/>
          <p:nvPr/>
        </p:nvSpPr>
        <p:spPr>
          <a:xfrm>
            <a:off x="1014077" y="192993"/>
            <a:ext cx="2452291" cy="584775"/>
          </a:xfrm>
          <a:prstGeom prst="rect">
            <a:avLst/>
          </a:prstGeom>
          <a:noFill/>
        </p:spPr>
        <p:txBody>
          <a:bodyPr wrap="square" rtlCol="0">
            <a:spAutoFit/>
          </a:bodyPr>
          <a:lstStyle/>
          <a:p>
            <a:r>
              <a:rPr lang="en-US" sz="3200" b="1" dirty="0">
                <a:solidFill>
                  <a:schemeClr val="bg1"/>
                </a:solidFill>
                <a:latin typeface="Signika"/>
              </a:rPr>
              <a:t>Sigma-3</a:t>
            </a:r>
          </a:p>
        </p:txBody>
      </p:sp>
      <p:sp>
        <p:nvSpPr>
          <p:cNvPr id="23" name="Rectangle 22">
            <a:extLst>
              <a:ext uri="{FF2B5EF4-FFF2-40B4-BE49-F238E27FC236}">
                <a16:creationId xmlns:a16="http://schemas.microsoft.com/office/drawing/2014/main" id="{2B949750-8734-4B5F-80D2-8434277D5D22}"/>
              </a:ext>
            </a:extLst>
          </p:cNvPr>
          <p:cNvSpPr/>
          <p:nvPr/>
        </p:nvSpPr>
        <p:spPr>
          <a:xfrm>
            <a:off x="902240" y="834574"/>
            <a:ext cx="5933869" cy="369332"/>
          </a:xfrm>
          <a:prstGeom prst="rect">
            <a:avLst/>
          </a:prstGeom>
        </p:spPr>
        <p:txBody>
          <a:bodyPr wrap="none">
            <a:spAutoFit/>
          </a:bodyPr>
          <a:lstStyle/>
          <a:p>
            <a:pPr algn="ctr" fontAlgn="base"/>
            <a:r>
              <a:rPr lang="en-US" u="sng" dirty="0">
                <a:solidFill>
                  <a:srgbClr val="FFFFFF"/>
                </a:solidFill>
                <a:latin typeface="Signika"/>
              </a:rPr>
              <a:t>Machine Learning Multi-Sensor Fusion - Detect, Track Classify</a:t>
            </a:r>
            <a:endParaRPr lang="en-US" i="0" u="sng" dirty="0">
              <a:solidFill>
                <a:srgbClr val="FFFFFF"/>
              </a:solidFill>
              <a:effectLst/>
              <a:latin typeface="Signika"/>
            </a:endParaRPr>
          </a:p>
        </p:txBody>
      </p:sp>
      <p:sp>
        <p:nvSpPr>
          <p:cNvPr id="30" name="Rectangle 29">
            <a:extLst>
              <a:ext uri="{FF2B5EF4-FFF2-40B4-BE49-F238E27FC236}">
                <a16:creationId xmlns:a16="http://schemas.microsoft.com/office/drawing/2014/main" id="{C415B395-89B5-41B9-9D50-E22872030CAA}"/>
              </a:ext>
            </a:extLst>
          </p:cNvPr>
          <p:cNvSpPr/>
          <p:nvPr/>
        </p:nvSpPr>
        <p:spPr>
          <a:xfrm>
            <a:off x="393700" y="6799834"/>
            <a:ext cx="6769100" cy="2677656"/>
          </a:xfrm>
          <a:prstGeom prst="rect">
            <a:avLst/>
          </a:prstGeom>
        </p:spPr>
        <p:txBody>
          <a:bodyPr wrap="square">
            <a:spAutoFit/>
          </a:bodyPr>
          <a:lstStyle/>
          <a:p>
            <a:pPr marL="171450" indent="-171450" algn="just">
              <a:buFont typeface="Arial" panose="020B0604020202020204" pitchFamily="34" charset="0"/>
              <a:buChar char="•"/>
            </a:pPr>
            <a:r>
              <a:rPr lang="en-US" sz="1400" dirty="0">
                <a:solidFill>
                  <a:schemeClr val="bg1"/>
                </a:solidFill>
                <a:latin typeface="Signika"/>
              </a:rPr>
              <a:t>3-Sigma’s machine learning (ML) approach simultaneously uses two complementary techniques</a:t>
            </a:r>
          </a:p>
          <a:p>
            <a:pPr marL="628650" lvl="1" indent="-171450" algn="just">
              <a:buFont typeface="Arial" panose="020B0604020202020204" pitchFamily="34" charset="0"/>
              <a:buChar char="•"/>
            </a:pPr>
            <a:r>
              <a:rPr lang="en-US" sz="1400" dirty="0">
                <a:solidFill>
                  <a:schemeClr val="bg1"/>
                </a:solidFill>
                <a:latin typeface="Signika"/>
              </a:rPr>
              <a:t>Deep learning convolutional neural network (CNN) </a:t>
            </a:r>
          </a:p>
          <a:p>
            <a:pPr marL="628650" lvl="1" indent="-171450" algn="just">
              <a:buFont typeface="Arial" panose="020B0604020202020204" pitchFamily="34" charset="0"/>
              <a:buChar char="•"/>
            </a:pPr>
            <a:r>
              <a:rPr lang="en-US" sz="1400" dirty="0">
                <a:solidFill>
                  <a:schemeClr val="bg1"/>
                </a:solidFill>
                <a:latin typeface="Signika"/>
              </a:rPr>
              <a:t>Compressive manifold learning (CML)</a:t>
            </a:r>
          </a:p>
          <a:p>
            <a:pPr marL="171450" indent="-171450" algn="just">
              <a:buFont typeface="Arial" panose="020B0604020202020204" pitchFamily="34" charset="0"/>
              <a:buChar char="•"/>
            </a:pPr>
            <a:r>
              <a:rPr lang="en-US" sz="1400" dirty="0">
                <a:solidFill>
                  <a:schemeClr val="bg1"/>
                </a:solidFill>
                <a:latin typeface="Signika"/>
              </a:rPr>
              <a:t>Exploits automatic feature and regularities discovery of deep learning to fuse multi-sensor data and data sparsity representations </a:t>
            </a:r>
          </a:p>
          <a:p>
            <a:pPr marL="171450" indent="-171450" algn="just">
              <a:buFont typeface="Arial" panose="020B0604020202020204" pitchFamily="34" charset="0"/>
              <a:buChar char="•"/>
            </a:pPr>
            <a:r>
              <a:rPr lang="en-US" sz="1400" dirty="0">
                <a:solidFill>
                  <a:schemeClr val="bg1"/>
                </a:solidFill>
                <a:latin typeface="Signika"/>
              </a:rPr>
              <a:t>Manifold learning is leveraged to fuse raw sensor data as represented by highly compressed lower dimensional manifolds.</a:t>
            </a:r>
          </a:p>
          <a:p>
            <a:pPr algn="just"/>
            <a:endParaRPr lang="en-US" sz="1400" dirty="0">
              <a:solidFill>
                <a:schemeClr val="bg1"/>
              </a:solidFill>
              <a:latin typeface="Signika"/>
            </a:endParaRPr>
          </a:p>
          <a:p>
            <a:pPr algn="just"/>
            <a:r>
              <a:rPr lang="en-US" sz="1400" i="1" dirty="0">
                <a:solidFill>
                  <a:schemeClr val="bg1"/>
                </a:solidFill>
                <a:latin typeface="Signika"/>
              </a:rPr>
              <a:t>This two-prong approach, combined with the baseline handcrafted features used to augment features discovered by the deep learning CNN algorithm, provides unprecedented robust ship classification and potentially identification performance</a:t>
            </a:r>
          </a:p>
        </p:txBody>
      </p:sp>
      <p:pic>
        <p:nvPicPr>
          <p:cNvPr id="34" name="Picture 33">
            <a:extLst>
              <a:ext uri="{FF2B5EF4-FFF2-40B4-BE49-F238E27FC236}">
                <a16:creationId xmlns:a16="http://schemas.microsoft.com/office/drawing/2014/main" id="{9D0BE69D-F3B6-4A76-96D5-BE57CB89A3BE}"/>
              </a:ext>
            </a:extLst>
          </p:cNvPr>
          <p:cNvPicPr>
            <a:picLocks noChangeAspect="1"/>
          </p:cNvPicPr>
          <p:nvPr/>
        </p:nvPicPr>
        <p:blipFill>
          <a:blip r:embed="rId3"/>
          <a:stretch>
            <a:fillRect/>
          </a:stretch>
        </p:blipFill>
        <p:spPr>
          <a:xfrm>
            <a:off x="222739" y="158247"/>
            <a:ext cx="708550" cy="591624"/>
          </a:xfrm>
          <a:prstGeom prst="rect">
            <a:avLst/>
          </a:prstGeom>
        </p:spPr>
      </p:pic>
      <p:sp>
        <p:nvSpPr>
          <p:cNvPr id="35" name="Rectangle 34">
            <a:extLst>
              <a:ext uri="{FF2B5EF4-FFF2-40B4-BE49-F238E27FC236}">
                <a16:creationId xmlns:a16="http://schemas.microsoft.com/office/drawing/2014/main" id="{AC91B6B4-FAE3-4138-9326-6FFF9EA3D472}"/>
              </a:ext>
            </a:extLst>
          </p:cNvPr>
          <p:cNvSpPr/>
          <p:nvPr/>
        </p:nvSpPr>
        <p:spPr>
          <a:xfrm>
            <a:off x="165100" y="9656079"/>
            <a:ext cx="7924800" cy="338554"/>
          </a:xfrm>
          <a:prstGeom prst="rect">
            <a:avLst/>
          </a:prstGeom>
        </p:spPr>
        <p:txBody>
          <a:bodyPr wrap="square">
            <a:spAutoFit/>
          </a:bodyPr>
          <a:lstStyle/>
          <a:p>
            <a:r>
              <a:rPr lang="en-US" sz="1600" dirty="0">
                <a:solidFill>
                  <a:schemeClr val="bg1"/>
                </a:solidFill>
                <a:latin typeface="Signika"/>
              </a:rPr>
              <a:t>310 Via Vera Cruz, Suite 208 San Marcos, CA 92078, (858) 753-3234, duy@sigma-3.com</a:t>
            </a:r>
          </a:p>
        </p:txBody>
      </p:sp>
      <p:pic>
        <p:nvPicPr>
          <p:cNvPr id="17" name="Picture 16">
            <a:extLst>
              <a:ext uri="{FF2B5EF4-FFF2-40B4-BE49-F238E27FC236}">
                <a16:creationId xmlns:a16="http://schemas.microsoft.com/office/drawing/2014/main" id="{428D2F8E-2B65-4FC2-ABE1-50A0BDF6B3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39" y="1302084"/>
            <a:ext cx="7329883" cy="528838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pic>
      <p:sp>
        <p:nvSpPr>
          <p:cNvPr id="18" name="TextBox 17">
            <a:extLst>
              <a:ext uri="{FF2B5EF4-FFF2-40B4-BE49-F238E27FC236}">
                <a16:creationId xmlns:a16="http://schemas.microsoft.com/office/drawing/2014/main" id="{2EE65AED-D1DD-4CFE-A516-B32F5CB0E388}"/>
              </a:ext>
            </a:extLst>
          </p:cNvPr>
          <p:cNvSpPr txBox="1"/>
          <p:nvPr/>
        </p:nvSpPr>
        <p:spPr>
          <a:xfrm>
            <a:off x="4992942" y="1694795"/>
            <a:ext cx="2414941" cy="584775"/>
          </a:xfrm>
          <a:prstGeom prst="rect">
            <a:avLst/>
          </a:prstGeom>
          <a:noFill/>
        </p:spPr>
        <p:txBody>
          <a:bodyPr wrap="square" rtlCol="0">
            <a:spAutoFit/>
          </a:bodyPr>
          <a:lstStyle/>
          <a:p>
            <a:pPr algn="ctr"/>
            <a:r>
              <a:rPr lang="en-US" sz="1600" b="1" dirty="0">
                <a:solidFill>
                  <a:srgbClr val="FF0000"/>
                </a:solidFill>
                <a:latin typeface="Signika"/>
              </a:rPr>
              <a:t>Machine Learning Approach</a:t>
            </a:r>
          </a:p>
        </p:txBody>
      </p:sp>
    </p:spTree>
    <p:extLst>
      <p:ext uri="{BB962C8B-B14F-4D97-AF65-F5344CB8AC3E}">
        <p14:creationId xmlns:p14="http://schemas.microsoft.com/office/powerpoint/2010/main" val="382194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C443B0-CD2F-4004-AB2A-DC5B46746E47}"/>
              </a:ext>
            </a:extLst>
          </p:cNvPr>
          <p:cNvPicPr>
            <a:picLocks noChangeAspect="1"/>
          </p:cNvPicPr>
          <p:nvPr/>
        </p:nvPicPr>
        <p:blipFill>
          <a:blip r:embed="rId2"/>
          <a:stretch>
            <a:fillRect/>
          </a:stretch>
        </p:blipFill>
        <p:spPr>
          <a:xfrm>
            <a:off x="-34051" y="0"/>
            <a:ext cx="7806451" cy="10058400"/>
          </a:xfrm>
          <a:prstGeom prst="rect">
            <a:avLst/>
          </a:prstGeom>
        </p:spPr>
      </p:pic>
      <p:grpSp>
        <p:nvGrpSpPr>
          <p:cNvPr id="12" name="Group 11">
            <a:extLst>
              <a:ext uri="{FF2B5EF4-FFF2-40B4-BE49-F238E27FC236}">
                <a16:creationId xmlns:a16="http://schemas.microsoft.com/office/drawing/2014/main" id="{00AA9C17-7DB1-487A-BE95-1F654DEBB760}"/>
              </a:ext>
            </a:extLst>
          </p:cNvPr>
          <p:cNvGrpSpPr/>
          <p:nvPr/>
        </p:nvGrpSpPr>
        <p:grpSpPr>
          <a:xfrm>
            <a:off x="222739" y="666931"/>
            <a:ext cx="7221049" cy="8929600"/>
            <a:chOff x="239765" y="638560"/>
            <a:chExt cx="7292486" cy="9085870"/>
          </a:xfrm>
        </p:grpSpPr>
        <p:sp>
          <p:nvSpPr>
            <p:cNvPr id="8" name="Rectangle 7">
              <a:extLst>
                <a:ext uri="{FF2B5EF4-FFF2-40B4-BE49-F238E27FC236}">
                  <a16:creationId xmlns:a16="http://schemas.microsoft.com/office/drawing/2014/main" id="{D4A20F56-319C-44C6-ADA6-57927FD1AB0A}"/>
                </a:ext>
              </a:extLst>
            </p:cNvPr>
            <p:cNvSpPr/>
            <p:nvPr/>
          </p:nvSpPr>
          <p:spPr>
            <a:xfrm>
              <a:off x="239765" y="773196"/>
              <a:ext cx="7292486" cy="89512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91109E-9CB2-4C27-8014-55D5F5691749}"/>
                </a:ext>
              </a:extLst>
            </p:cNvPr>
            <p:cNvSpPr/>
            <p:nvPr/>
          </p:nvSpPr>
          <p:spPr>
            <a:xfrm>
              <a:off x="531376" y="638560"/>
              <a:ext cx="6672263" cy="8951234"/>
            </a:xfrm>
            <a:prstGeom prst="rect">
              <a:avLst/>
            </a:prstGeom>
          </p:spPr>
          <p:txBody>
            <a:bodyPr wrap="square">
              <a:spAutoFit/>
            </a:bodyPr>
            <a:lstStyle/>
            <a:p>
              <a:pPr lvl="1"/>
              <a:endParaRPr lang="en-US" sz="1000" dirty="0">
                <a:latin typeface="Signika"/>
              </a:endParaRPr>
            </a:p>
            <a:p>
              <a:r>
                <a:rPr lang="en-US" sz="2800" b="1" dirty="0">
                  <a:latin typeface="Signika"/>
                </a:rPr>
                <a:t>Transitioning Technology through the SBIR/STTR Program</a:t>
              </a:r>
            </a:p>
            <a:p>
              <a:endParaRPr lang="en-US" sz="700" dirty="0">
                <a:latin typeface="Signika"/>
              </a:endParaRPr>
            </a:p>
            <a:p>
              <a:pPr>
                <a:spcAft>
                  <a:spcPts val="400"/>
                </a:spcAft>
                <a:buClr>
                  <a:schemeClr val="accent1">
                    <a:lumMod val="50000"/>
                  </a:schemeClr>
                </a:buClr>
              </a:pPr>
              <a:r>
                <a:rPr lang="en-US" sz="1600" dirty="0">
                  <a:latin typeface="Signika"/>
                </a:rPr>
                <a:t>Fusion of Radar and Electro-Optical/Infrared (EO/IR) for Ship Classification and Identification (N172-108-0502, N68936-19-C-0024)</a:t>
              </a:r>
            </a:p>
            <a:p>
              <a:pPr marL="285750" indent="-285750" algn="just">
                <a:spcAft>
                  <a:spcPts val="400"/>
                </a:spcAft>
                <a:buClr>
                  <a:schemeClr val="accent1">
                    <a:lumMod val="50000"/>
                  </a:schemeClr>
                </a:buClr>
                <a:buFont typeface="Arial" panose="020B0604020202020204" pitchFamily="34" charset="0"/>
                <a:buChar char="•"/>
              </a:pPr>
              <a:r>
                <a:rPr lang="en-US" sz="1400" dirty="0">
                  <a:latin typeface="Signika"/>
                </a:rPr>
                <a:t>Sigma-3 demonstrates that dramatic classification performance gain can be achieved using a two-prong machine learning approach that simultaneously uses two complementary techniques, deep learning CNN and manifold learning, to exploit the automatic feature and regularities discovery of deep learning to fuse the multiple sensor data and the sparsity representation of the data in manifold learning to fuse the raw sensor data as represented by their highly compressed lower dimensional manifolds</a:t>
              </a:r>
            </a:p>
            <a:p>
              <a:pPr algn="just">
                <a:spcAft>
                  <a:spcPts val="400"/>
                </a:spcAft>
                <a:buClr>
                  <a:schemeClr val="accent1">
                    <a:lumMod val="50000"/>
                  </a:schemeClr>
                </a:buClr>
              </a:pPr>
              <a:r>
                <a:rPr lang="en-US" sz="1600" dirty="0">
                  <a:latin typeface="Signika"/>
                </a:rPr>
                <a:t>Compressive Sensing Application to Real-Beam Inverse Synthetic Aperture Radar (ISAR) Imaging and Automatic Target Recognition (N191-004, N68335-19-C-0333)</a:t>
              </a:r>
            </a:p>
            <a:p>
              <a:pPr marL="285750" indent="-285750" algn="just">
                <a:spcAft>
                  <a:spcPts val="400"/>
                </a:spcAft>
                <a:buClr>
                  <a:schemeClr val="accent1">
                    <a:lumMod val="50000"/>
                  </a:schemeClr>
                </a:buClr>
                <a:buFont typeface="Arial" panose="020B0604020202020204" pitchFamily="34" charset="0"/>
                <a:buChar char="•"/>
              </a:pPr>
              <a:r>
                <a:rPr lang="en-US" sz="1400" dirty="0">
                  <a:latin typeface="Signika"/>
                </a:rPr>
                <a:t>Developed a novel compressive analog-to-feature converter that extracts the salient features and dominant </a:t>
              </a:r>
              <a:r>
                <a:rPr lang="en-US" sz="1400" dirty="0" err="1">
                  <a:latin typeface="Signika"/>
                </a:rPr>
                <a:t>scatterers</a:t>
              </a:r>
              <a:r>
                <a:rPr lang="en-US" sz="1400" dirty="0">
                  <a:latin typeface="Signika"/>
                </a:rPr>
                <a:t> from the limited radar pulses directly from the analog signal within the CS framework. The extracted </a:t>
              </a:r>
              <a:r>
                <a:rPr lang="en-US" sz="1400" dirty="0" err="1">
                  <a:latin typeface="Signika"/>
                </a:rPr>
                <a:t>scatterers</a:t>
              </a:r>
              <a:r>
                <a:rPr lang="en-US" sz="1400" dirty="0">
                  <a:latin typeface="Signika"/>
                </a:rPr>
                <a:t> range-Doppler locations are then tracked over multiple frames of radar pulses as the weapon flies in to assure consistency and provided to a maximum a posteriori (MAP) estimator that then estimates the </a:t>
              </a:r>
              <a:r>
                <a:rPr lang="en-US" sz="1400" dirty="0" err="1">
                  <a:latin typeface="Signika"/>
                </a:rPr>
                <a:t>scatterers</a:t>
              </a:r>
              <a:r>
                <a:rPr lang="en-US" sz="1400" dirty="0">
                  <a:latin typeface="Signika"/>
                </a:rPr>
                <a:t> 3-D locations (i.e., point cloud image) by solving for the unknown coefficients in the dynamical equations of motion of the ship. We then drape the extracted features over the point cloud image using standard photogrammetry approaches and apply an iterative closest point approach to classify the ship by matching against existing CAD models.</a:t>
              </a:r>
            </a:p>
            <a:p>
              <a:pPr algn="just">
                <a:spcAft>
                  <a:spcPts val="400"/>
                </a:spcAft>
                <a:buClr>
                  <a:schemeClr val="accent1">
                    <a:lumMod val="50000"/>
                  </a:schemeClr>
                </a:buClr>
              </a:pPr>
              <a:r>
                <a:rPr lang="en-US" sz="1600" dirty="0">
                  <a:latin typeface="Signika"/>
                </a:rPr>
                <a:t>Advanced Machine Learning Fusion of Radar and EO/IR/LIDAR for Ship Classification and Identification (N172-108, N68936-18-C-0007)</a:t>
              </a:r>
            </a:p>
            <a:p>
              <a:pPr marL="285750" indent="-285750" algn="just">
                <a:spcAft>
                  <a:spcPts val="400"/>
                </a:spcAft>
                <a:buClr>
                  <a:schemeClr val="accent1">
                    <a:lumMod val="50000"/>
                  </a:schemeClr>
                </a:buClr>
                <a:buFont typeface="Arial" panose="020B0604020202020204" pitchFamily="34" charset="0"/>
                <a:buChar char="•"/>
              </a:pPr>
              <a:r>
                <a:rPr lang="en-US" sz="1400" dirty="0">
                  <a:latin typeface="Signika"/>
                </a:rPr>
                <a:t>We propose a two-prong machine learning approach that simultaneously uses two complementary techniques, deep learning CNN and manifold learning, to exploit the automatic feature and regularities discovery of deep learning to fuse the multiple sensor data and the sparsity representation of the data in manifold learning to fuse the raw sensor data as represented by their highly compressed lower dimensional manifolds. This two-prong approach, combines with the baseline handcrafted features used to augment the features discovered by the deep learning CNN algorithm, will provide unprecedented robust ship classification and potentially identification performance</a:t>
              </a:r>
              <a:endParaRPr lang="en-US" sz="2000" dirty="0"/>
            </a:p>
          </p:txBody>
        </p:sp>
      </p:grpSp>
      <p:sp>
        <p:nvSpPr>
          <p:cNvPr id="20" name="Rectangle 19">
            <a:extLst>
              <a:ext uri="{FF2B5EF4-FFF2-40B4-BE49-F238E27FC236}">
                <a16:creationId xmlns:a16="http://schemas.microsoft.com/office/drawing/2014/main" id="{6069A53B-098F-453B-B89F-27EDEB8744F5}"/>
              </a:ext>
            </a:extLst>
          </p:cNvPr>
          <p:cNvSpPr/>
          <p:nvPr/>
        </p:nvSpPr>
        <p:spPr>
          <a:xfrm>
            <a:off x="289201" y="9658189"/>
            <a:ext cx="7924800" cy="338554"/>
          </a:xfrm>
          <a:prstGeom prst="rect">
            <a:avLst/>
          </a:prstGeom>
        </p:spPr>
        <p:txBody>
          <a:bodyPr wrap="square">
            <a:spAutoFit/>
          </a:bodyPr>
          <a:lstStyle/>
          <a:p>
            <a:r>
              <a:rPr lang="en-US" sz="1600" dirty="0">
                <a:solidFill>
                  <a:schemeClr val="bg1"/>
                </a:solidFill>
                <a:latin typeface="Signika"/>
              </a:rPr>
              <a:t>310 Via Vera Cruz, Suite 208 San Marcos, CA 92078, (858) 753-3234, duy@sigma-3.com</a:t>
            </a:r>
          </a:p>
        </p:txBody>
      </p:sp>
      <p:sp>
        <p:nvSpPr>
          <p:cNvPr id="23" name="TextBox 22">
            <a:extLst>
              <a:ext uri="{FF2B5EF4-FFF2-40B4-BE49-F238E27FC236}">
                <a16:creationId xmlns:a16="http://schemas.microsoft.com/office/drawing/2014/main" id="{EA21F721-712D-4301-8733-7911F0651C8B}"/>
              </a:ext>
            </a:extLst>
          </p:cNvPr>
          <p:cNvSpPr txBox="1"/>
          <p:nvPr/>
        </p:nvSpPr>
        <p:spPr>
          <a:xfrm>
            <a:off x="1014077" y="192993"/>
            <a:ext cx="2452291" cy="584775"/>
          </a:xfrm>
          <a:prstGeom prst="rect">
            <a:avLst/>
          </a:prstGeom>
          <a:noFill/>
        </p:spPr>
        <p:txBody>
          <a:bodyPr wrap="square" rtlCol="0">
            <a:spAutoFit/>
          </a:bodyPr>
          <a:lstStyle/>
          <a:p>
            <a:r>
              <a:rPr lang="en-US" sz="3200" b="1" dirty="0">
                <a:solidFill>
                  <a:schemeClr val="bg1"/>
                </a:solidFill>
                <a:latin typeface="Signika"/>
              </a:rPr>
              <a:t>Sigma-3</a:t>
            </a:r>
          </a:p>
        </p:txBody>
      </p:sp>
      <p:pic>
        <p:nvPicPr>
          <p:cNvPr id="24" name="Picture 23">
            <a:extLst>
              <a:ext uri="{FF2B5EF4-FFF2-40B4-BE49-F238E27FC236}">
                <a16:creationId xmlns:a16="http://schemas.microsoft.com/office/drawing/2014/main" id="{E0AFD004-286F-4065-9C50-BC7CAB102E9A}"/>
              </a:ext>
            </a:extLst>
          </p:cNvPr>
          <p:cNvPicPr>
            <a:picLocks noChangeAspect="1"/>
          </p:cNvPicPr>
          <p:nvPr/>
        </p:nvPicPr>
        <p:blipFill>
          <a:blip r:embed="rId3"/>
          <a:stretch>
            <a:fillRect/>
          </a:stretch>
        </p:blipFill>
        <p:spPr>
          <a:xfrm>
            <a:off x="222739" y="158247"/>
            <a:ext cx="708550" cy="591624"/>
          </a:xfrm>
          <a:prstGeom prst="rect">
            <a:avLst/>
          </a:prstGeom>
        </p:spPr>
      </p:pic>
    </p:spTree>
    <p:extLst>
      <p:ext uri="{BB962C8B-B14F-4D97-AF65-F5344CB8AC3E}">
        <p14:creationId xmlns:p14="http://schemas.microsoft.com/office/powerpoint/2010/main" val="324506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046F61-7E55-4CE7-BAFB-E8879560D8E0}"/>
              </a:ext>
            </a:extLst>
          </p:cNvPr>
          <p:cNvSpPr/>
          <p:nvPr/>
        </p:nvSpPr>
        <p:spPr>
          <a:xfrm>
            <a:off x="0" y="849704"/>
            <a:ext cx="7772400" cy="74588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45C367-86F9-495A-AAD9-80CAB54A6E71}"/>
              </a:ext>
            </a:extLst>
          </p:cNvPr>
          <p:cNvSpPr/>
          <p:nvPr/>
        </p:nvSpPr>
        <p:spPr>
          <a:xfrm>
            <a:off x="150055" y="1778858"/>
            <a:ext cx="7414847" cy="7831604"/>
          </a:xfrm>
          <a:prstGeom prst="rect">
            <a:avLst/>
          </a:prstGeom>
          <a:blipFill dpi="0" rotWithShape="1">
            <a:blip r:embed="rId2">
              <a:alphaModFix amt="22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64D014-E23E-43BB-B047-A439B770856A}"/>
              </a:ext>
            </a:extLst>
          </p:cNvPr>
          <p:cNvSpPr/>
          <p:nvPr/>
        </p:nvSpPr>
        <p:spPr>
          <a:xfrm>
            <a:off x="222739" y="1778858"/>
            <a:ext cx="7022592" cy="8402300"/>
          </a:xfrm>
          <a:prstGeom prst="rect">
            <a:avLst/>
          </a:prstGeom>
        </p:spPr>
        <p:txBody>
          <a:bodyPr wrap="square">
            <a:spAutoFit/>
          </a:bodyPr>
          <a:lstStyle/>
          <a:p>
            <a:pPr algn="just" fontAlgn="base"/>
            <a:r>
              <a:rPr lang="en-US" dirty="0">
                <a:solidFill>
                  <a:schemeClr val="accent1">
                    <a:lumMod val="50000"/>
                  </a:schemeClr>
                </a:solidFill>
                <a:latin typeface="Signika"/>
              </a:rPr>
              <a:t>Sigma-3, founded in 2016, focuses on research and development in sensor and software-based phenomenology, information, and decision systems. Sigma-3’s core capability include signal and image  processing, phenomenology understanding, machine learning, real-time embedded software, and sensor and performance modeling &amp; simulation.</a:t>
            </a:r>
          </a:p>
          <a:p>
            <a:pPr algn="just" fontAlgn="base"/>
            <a:endParaRPr lang="en-US" dirty="0">
              <a:solidFill>
                <a:schemeClr val="accent1">
                  <a:lumMod val="50000"/>
                </a:schemeClr>
              </a:solidFill>
              <a:latin typeface="Signika"/>
            </a:endParaRPr>
          </a:p>
          <a:p>
            <a:pPr algn="just" fontAlgn="base"/>
            <a:r>
              <a:rPr lang="en-US" dirty="0">
                <a:solidFill>
                  <a:schemeClr val="accent1">
                    <a:lumMod val="50000"/>
                  </a:schemeClr>
                </a:solidFill>
                <a:latin typeface="Signika"/>
              </a:rPr>
              <a:t>Chief Executive Officer</a:t>
            </a:r>
          </a:p>
          <a:p>
            <a:pPr algn="just" fontAlgn="base"/>
            <a:r>
              <a:rPr lang="en-US" dirty="0">
                <a:solidFill>
                  <a:schemeClr val="accent1">
                    <a:lumMod val="50000"/>
                  </a:schemeClr>
                </a:solidFill>
                <a:latin typeface="Signika"/>
              </a:rPr>
              <a:t>Dr. Nguyen has over 20 years of experience in ISR exploitation, control system, optimization, radar/EO/IR/LADAR/SIGINT systems development and processing, missiles guidance and control and signal processing, electronic warfare/electronic protection.  He previously worked for Leidos/SAIC, HRL Laboratories, MIT Lincoln Laboratory, and the NASA Jet Propulsion Laboratory.  Dr. Nguyen holds a Ph.D. in electrical engineering, M.S. in electrical engineering, and B.S. in mathematics and engineering.</a:t>
            </a:r>
          </a:p>
          <a:p>
            <a:pPr algn="just" fontAlgn="base"/>
            <a:endParaRPr lang="en-US" dirty="0">
              <a:solidFill>
                <a:schemeClr val="accent1">
                  <a:lumMod val="50000"/>
                </a:schemeClr>
              </a:solidFill>
              <a:latin typeface="Signika"/>
            </a:endParaRPr>
          </a:p>
          <a:p>
            <a:pPr algn="just" fontAlgn="base"/>
            <a:r>
              <a:rPr lang="en-US" dirty="0">
                <a:solidFill>
                  <a:schemeClr val="accent1">
                    <a:lumMod val="50000"/>
                  </a:schemeClr>
                </a:solidFill>
                <a:latin typeface="Signika"/>
              </a:rPr>
              <a:t>President</a:t>
            </a:r>
          </a:p>
          <a:p>
            <a:pPr algn="just" fontAlgn="base"/>
            <a:r>
              <a:rPr lang="en-US" dirty="0">
                <a:solidFill>
                  <a:schemeClr val="accent1">
                    <a:lumMod val="50000"/>
                  </a:schemeClr>
                </a:solidFill>
                <a:latin typeface="Signika"/>
              </a:rPr>
              <a:t>Dr. Chen has over 17 years of experience in space-based sensor development, optical/LIDAR imager sensor signal processing algorithm, flight SW development/integration/testing on embedded real-time system, system performance characterization, radar signal processing/exploitation/algorithm development, and modeling &amp; Simulation.  He previously worked for Leidos/SAIC, Arete Associates, and </a:t>
            </a:r>
            <a:r>
              <a:rPr lang="en-US" dirty="0" err="1">
                <a:solidFill>
                  <a:schemeClr val="accent1">
                    <a:lumMod val="50000"/>
                  </a:schemeClr>
                </a:solidFill>
                <a:latin typeface="Signika"/>
              </a:rPr>
              <a:t>Parasoft</a:t>
            </a:r>
            <a:r>
              <a:rPr lang="en-US" dirty="0">
                <a:solidFill>
                  <a:schemeClr val="accent1">
                    <a:lumMod val="50000"/>
                  </a:schemeClr>
                </a:solidFill>
                <a:latin typeface="Signika"/>
              </a:rPr>
              <a:t> Corporation.  Dr. Chen holds a Ph.D., M.S., and B.S. all in physics.</a:t>
            </a:r>
          </a:p>
          <a:p>
            <a:pPr algn="just" fontAlgn="base"/>
            <a:endParaRPr lang="en-US" dirty="0">
              <a:solidFill>
                <a:schemeClr val="accent1">
                  <a:lumMod val="50000"/>
                </a:schemeClr>
              </a:solidFill>
              <a:latin typeface="Signika"/>
            </a:endParaRPr>
          </a:p>
          <a:p>
            <a:pPr algn="just" fontAlgn="base"/>
            <a:r>
              <a:rPr lang="en-US" dirty="0">
                <a:solidFill>
                  <a:schemeClr val="accent1">
                    <a:lumMod val="50000"/>
                  </a:schemeClr>
                </a:solidFill>
                <a:latin typeface="Signika"/>
              </a:rPr>
              <a:t>DUNS: 080336557</a:t>
            </a:r>
          </a:p>
          <a:p>
            <a:pPr algn="just" fontAlgn="base"/>
            <a:r>
              <a:rPr lang="en-US" dirty="0">
                <a:solidFill>
                  <a:schemeClr val="accent1">
                    <a:lumMod val="50000"/>
                  </a:schemeClr>
                </a:solidFill>
                <a:latin typeface="Signika"/>
              </a:rPr>
              <a:t>CAGE: 7PHN8</a:t>
            </a:r>
          </a:p>
          <a:p>
            <a:pPr algn="just" fontAlgn="base"/>
            <a:r>
              <a:rPr lang="en-US" dirty="0">
                <a:solidFill>
                  <a:schemeClr val="accent1">
                    <a:lumMod val="50000"/>
                  </a:schemeClr>
                </a:solidFill>
                <a:latin typeface="Signika"/>
              </a:rPr>
              <a:t>Sigma-3, </a:t>
            </a:r>
            <a:r>
              <a:rPr lang="en-US" dirty="0">
                <a:solidFill>
                  <a:schemeClr val="accent1">
                    <a:lumMod val="50000"/>
                  </a:schemeClr>
                </a:solidFill>
                <a:latin typeface="Signika"/>
                <a:hlinkClick r:id="rId3">
                  <a:extLst>
                    <a:ext uri="{A12FA001-AC4F-418D-AE19-62706E023703}">
                      <ahyp:hlinkClr xmlns:ahyp="http://schemas.microsoft.com/office/drawing/2018/hyperlinkcolor" val="tx"/>
                    </a:ext>
                  </a:extLst>
                </a:hlinkClick>
              </a:rPr>
              <a:t>www.sigma-3.com</a:t>
            </a:r>
            <a:r>
              <a:rPr lang="en-US" dirty="0">
                <a:solidFill>
                  <a:schemeClr val="accent1">
                    <a:lumMod val="50000"/>
                  </a:schemeClr>
                </a:solidFill>
                <a:latin typeface="Signika"/>
              </a:rPr>
              <a:t>, Asian-Pacific, </a:t>
            </a:r>
          </a:p>
          <a:p>
            <a:pPr algn="just" fontAlgn="base"/>
            <a:r>
              <a:rPr lang="en-US" dirty="0">
                <a:solidFill>
                  <a:schemeClr val="accent1">
                    <a:lumMod val="50000"/>
                  </a:schemeClr>
                </a:solidFill>
                <a:latin typeface="Signika"/>
              </a:rPr>
              <a:t>Women-Owned, American Owned Small Business</a:t>
            </a:r>
          </a:p>
          <a:p>
            <a:pPr algn="just" fontAlgn="base"/>
            <a:endParaRPr lang="en-US" b="0" i="0" dirty="0">
              <a:solidFill>
                <a:schemeClr val="accent1">
                  <a:lumMod val="50000"/>
                </a:schemeClr>
              </a:solidFill>
              <a:effectLst/>
              <a:latin typeface="Signika"/>
            </a:endParaRPr>
          </a:p>
          <a:p>
            <a:pPr algn="just" fontAlgn="base"/>
            <a:endParaRPr lang="en-US" b="0" i="0" dirty="0">
              <a:solidFill>
                <a:schemeClr val="accent1">
                  <a:lumMod val="50000"/>
                </a:schemeClr>
              </a:solidFill>
              <a:effectLst/>
              <a:latin typeface="Signika"/>
            </a:endParaRPr>
          </a:p>
        </p:txBody>
      </p:sp>
      <p:sp>
        <p:nvSpPr>
          <p:cNvPr id="10" name="TextBox 9">
            <a:extLst>
              <a:ext uri="{FF2B5EF4-FFF2-40B4-BE49-F238E27FC236}">
                <a16:creationId xmlns:a16="http://schemas.microsoft.com/office/drawing/2014/main" id="{8CD8C382-5395-459B-A273-2B3E4B56A05A}"/>
              </a:ext>
            </a:extLst>
          </p:cNvPr>
          <p:cNvSpPr txBox="1"/>
          <p:nvPr/>
        </p:nvSpPr>
        <p:spPr>
          <a:xfrm>
            <a:off x="165100" y="889100"/>
            <a:ext cx="4789260" cy="523220"/>
          </a:xfrm>
          <a:prstGeom prst="rect">
            <a:avLst/>
          </a:prstGeom>
          <a:noFill/>
        </p:spPr>
        <p:txBody>
          <a:bodyPr wrap="square" rtlCol="0">
            <a:spAutoFit/>
          </a:bodyPr>
          <a:lstStyle/>
          <a:p>
            <a:r>
              <a:rPr lang="en-US" sz="2800" b="1" dirty="0">
                <a:solidFill>
                  <a:schemeClr val="bg1"/>
                </a:solidFill>
                <a:latin typeface="Signika"/>
              </a:rPr>
              <a:t>About Sigma-3</a:t>
            </a:r>
          </a:p>
        </p:txBody>
      </p:sp>
      <p:sp>
        <p:nvSpPr>
          <p:cNvPr id="11" name="TextBox 10">
            <a:extLst>
              <a:ext uri="{FF2B5EF4-FFF2-40B4-BE49-F238E27FC236}">
                <a16:creationId xmlns:a16="http://schemas.microsoft.com/office/drawing/2014/main" id="{2513B953-FBBE-40C7-983A-21A3FCB665C8}"/>
              </a:ext>
            </a:extLst>
          </p:cNvPr>
          <p:cNvSpPr txBox="1"/>
          <p:nvPr/>
        </p:nvSpPr>
        <p:spPr>
          <a:xfrm>
            <a:off x="1014077" y="192993"/>
            <a:ext cx="2452291" cy="584775"/>
          </a:xfrm>
          <a:prstGeom prst="rect">
            <a:avLst/>
          </a:prstGeom>
          <a:noFill/>
        </p:spPr>
        <p:txBody>
          <a:bodyPr wrap="square" rtlCol="0">
            <a:spAutoFit/>
          </a:bodyPr>
          <a:lstStyle/>
          <a:p>
            <a:r>
              <a:rPr lang="en-US" sz="3200" b="1" dirty="0">
                <a:solidFill>
                  <a:schemeClr val="accent1">
                    <a:lumMod val="75000"/>
                  </a:schemeClr>
                </a:solidFill>
                <a:latin typeface="Signika"/>
              </a:rPr>
              <a:t>Sigma-3</a:t>
            </a:r>
          </a:p>
        </p:txBody>
      </p:sp>
      <p:pic>
        <p:nvPicPr>
          <p:cNvPr id="12" name="Picture 11">
            <a:extLst>
              <a:ext uri="{FF2B5EF4-FFF2-40B4-BE49-F238E27FC236}">
                <a16:creationId xmlns:a16="http://schemas.microsoft.com/office/drawing/2014/main" id="{11F4EFA9-0572-4943-A63F-FBD07CC483EC}"/>
              </a:ext>
            </a:extLst>
          </p:cNvPr>
          <p:cNvPicPr>
            <a:picLocks noChangeAspect="1"/>
          </p:cNvPicPr>
          <p:nvPr/>
        </p:nvPicPr>
        <p:blipFill>
          <a:blip r:embed="rId4"/>
          <a:stretch>
            <a:fillRect/>
          </a:stretch>
        </p:blipFill>
        <p:spPr>
          <a:xfrm>
            <a:off x="222739" y="158247"/>
            <a:ext cx="708550" cy="591624"/>
          </a:xfrm>
          <a:prstGeom prst="rect">
            <a:avLst/>
          </a:prstGeom>
        </p:spPr>
      </p:pic>
      <p:sp>
        <p:nvSpPr>
          <p:cNvPr id="16" name="Rectangle 15">
            <a:extLst>
              <a:ext uri="{FF2B5EF4-FFF2-40B4-BE49-F238E27FC236}">
                <a16:creationId xmlns:a16="http://schemas.microsoft.com/office/drawing/2014/main" id="{292E4116-C759-4A88-95F1-4F02339C8211}"/>
              </a:ext>
            </a:extLst>
          </p:cNvPr>
          <p:cNvSpPr/>
          <p:nvPr/>
        </p:nvSpPr>
        <p:spPr>
          <a:xfrm>
            <a:off x="165100" y="9656079"/>
            <a:ext cx="7924800" cy="338554"/>
          </a:xfrm>
          <a:prstGeom prst="rect">
            <a:avLst/>
          </a:prstGeom>
        </p:spPr>
        <p:txBody>
          <a:bodyPr wrap="square">
            <a:spAutoFit/>
          </a:bodyPr>
          <a:lstStyle/>
          <a:p>
            <a:r>
              <a:rPr lang="en-US" sz="1600" dirty="0">
                <a:solidFill>
                  <a:schemeClr val="accent1">
                    <a:lumMod val="75000"/>
                  </a:schemeClr>
                </a:solidFill>
                <a:latin typeface="Signika"/>
              </a:rPr>
              <a:t>310 Via Vera Cruz, Suite 208 San Marcos, CA 92078, (858) 753-3234, duy@sigma-3.com</a:t>
            </a:r>
          </a:p>
        </p:txBody>
      </p:sp>
      <p:pic>
        <p:nvPicPr>
          <p:cNvPr id="18" name="Picture 17">
            <a:extLst>
              <a:ext uri="{FF2B5EF4-FFF2-40B4-BE49-F238E27FC236}">
                <a16:creationId xmlns:a16="http://schemas.microsoft.com/office/drawing/2014/main" id="{721A8B8C-98A8-4B1D-B718-4AEB6C41F556}"/>
              </a:ext>
            </a:extLst>
          </p:cNvPr>
          <p:cNvPicPr>
            <a:picLocks noChangeAspect="1"/>
          </p:cNvPicPr>
          <p:nvPr/>
        </p:nvPicPr>
        <p:blipFill>
          <a:blip r:embed="rId5"/>
          <a:stretch>
            <a:fillRect/>
          </a:stretch>
        </p:blipFill>
        <p:spPr>
          <a:xfrm>
            <a:off x="5045212" y="8327577"/>
            <a:ext cx="2257758" cy="1200900"/>
          </a:xfrm>
          <a:prstGeom prst="rect">
            <a:avLst/>
          </a:prstGeom>
        </p:spPr>
      </p:pic>
    </p:spTree>
    <p:extLst>
      <p:ext uri="{BB962C8B-B14F-4D97-AF65-F5344CB8AC3E}">
        <p14:creationId xmlns:p14="http://schemas.microsoft.com/office/powerpoint/2010/main" val="3170492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4291</TotalTime>
  <Words>1147</Words>
  <Application>Microsoft Office PowerPoint</Application>
  <PresentationFormat>Custom</PresentationFormat>
  <Paragraphs>71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Signika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Sharleen Elder</dc:creator>
  <cp:lastModifiedBy>Sharleen Elder</cp:lastModifiedBy>
  <cp:revision>34</cp:revision>
  <dcterms:created xsi:type="dcterms:W3CDTF">2019-09-24T16:16:19Z</dcterms:created>
  <dcterms:modified xsi:type="dcterms:W3CDTF">2019-09-27T15:48:14Z</dcterms:modified>
</cp:coreProperties>
</file>