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4"/>
    <p:sldMasterId id="2147483661" r:id="rId5"/>
  </p:sldMasterIdLst>
  <p:notesMasterIdLst>
    <p:notesMasterId r:id="rId16"/>
  </p:notesMasterIdLst>
  <p:handoutMasterIdLst>
    <p:handoutMasterId r:id="rId17"/>
  </p:handoutMasterIdLst>
  <p:sldIdLst>
    <p:sldId id="303" r:id="rId6"/>
    <p:sldId id="2298" r:id="rId7"/>
    <p:sldId id="2490" r:id="rId8"/>
    <p:sldId id="2491" r:id="rId9"/>
    <p:sldId id="2494" r:id="rId10"/>
    <p:sldId id="2495" r:id="rId11"/>
    <p:sldId id="2497" r:id="rId12"/>
    <p:sldId id="2500" r:id="rId13"/>
    <p:sldId id="2492" r:id="rId14"/>
    <p:sldId id="999" r:id="rId15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8E8B14-B388-3839-EFE5-5FD8FFF88A53}" name="Brad Neal" initials="BN" userId="S::BradNeal@simventions.com::4ea77515-4124-4fce-93d1-d2912bf9621e" providerId="AD"/>
  <p188:author id="{1728182A-ACB4-0BF4-43C2-9ED432E40521}" name="Paul Gustavson" initials="PG" userId="S::PaulGustavson@simventions.com::cb3a70a4-1fe4-42f8-9f64-19d8b8e37fba" providerId="AD"/>
  <p188:author id="{9A3F9245-F611-9847-11B3-BBBD236E519D}" name="Jessi Tyrrell" initials="JT" userId="S::JessiTyrrell@simventions.com::6bb26fde-6fb1-4daa-a122-6506369e1fdf" providerId="AD"/>
  <p188:author id="{B245877F-1F72-0A63-360E-FF596766CD19}" name="Blaine Alexander" initials="BA" userId="S::blainealexander@simventions.com::4a380f7d-5840-4f82-a8a4-d1ec4958e820" providerId="AD"/>
  <p188:author id="{B8AAF198-5AF4-14FE-B481-22CAD5C3E00B}" name="Tram Chase" initials="TC" userId="S::TramChase@simventions.com::c6309bf5-de5a-4310-a5b7-bc9b20c57d65" providerId="AD"/>
  <p188:author id="{A3D0FEC4-488E-51EE-7782-F25F1EF1C1CE}" name="John Orsmond" initials="JO" userId="S::johnorsmond@simventions.com::6d7f692c-5e4d-4bc2-8f05-e931d1a9cb30" providerId="AD"/>
  <p188:author id="{9D14B5DA-6776-D425-D32D-93309D67AA85}" name="Megan Shepherd" initials="MS" userId="S::MeganShepherd@simventions.com::d04db304-5e58-4360-82f6-df555fca7651" providerId="AD"/>
  <p188:author id="{FB74CCE4-17C4-2F1D-9709-8454C8408F28}" name="Caitlin Smith" initials="CS" userId="S::CaitlinWalker@simventions.com::70547c42-07fd-4191-a777-f014ff36d9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  <a:srgbClr val="F6E029"/>
    <a:srgbClr val="6600CC"/>
    <a:srgbClr val="373737"/>
    <a:srgbClr val="46703E"/>
    <a:srgbClr val="5B9350"/>
    <a:srgbClr val="CC831F"/>
    <a:srgbClr val="B02E19"/>
    <a:srgbClr val="1165B3"/>
    <a:srgbClr val="116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976" autoAdjust="0"/>
  </p:normalViewPr>
  <p:slideViewPr>
    <p:cSldViewPr snapToGrid="0" showGuides="1">
      <p:cViewPr varScale="1">
        <p:scale>
          <a:sx n="61" d="100"/>
          <a:sy n="61" d="100"/>
        </p:scale>
        <p:origin x="480" y="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D6D87A-3E1C-FEB5-588E-11F9331B09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A2CE7-C9F2-3B1E-8760-2CD11F696B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E488E-A30B-4EFA-BA9F-0F1CFF41E3AF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43FA7-B7AC-E323-36BD-7FE4183C42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5EE62-63FD-2BD9-660D-897CF2D750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D78A1-6D54-47D8-A0EC-C52419331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68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>
              <a:defRPr sz="1200"/>
            </a:lvl1pPr>
          </a:lstStyle>
          <a:p>
            <a:fld id="{17C081E7-ADDC-D242-9369-7AFF00CF7A8D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8" tIns="46584" rIns="93168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>
              <a:defRPr sz="1200"/>
            </a:lvl1pPr>
          </a:lstStyle>
          <a:p>
            <a:fld id="{598253C7-65B4-AF49-9789-A061F2ED1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56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03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65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00150" marR="0" lvl="2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15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3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39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34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44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08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4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253C7-65B4-AF49-9789-A061F2ED12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562"/>
            <a:ext cx="9144000" cy="4623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2047" y="502710"/>
            <a:ext cx="3815820" cy="581023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 sz="3600" b="1" cap="none">
                <a:latin typeface="Calibri"/>
                <a:cs typeface="Calibri"/>
              </a:defRPr>
            </a:lvl1pPr>
          </a:lstStyle>
          <a:p>
            <a:r>
              <a:rPr lang="en-US"/>
              <a:t>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82047" y="1075267"/>
            <a:ext cx="2706686" cy="39207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Sub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A1ACA-0681-D3FC-8F67-5A55B882A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C1DAF355-A10E-442C-BB2E-704DC9F9F490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CE988-B88D-7393-564C-1992431E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96773" y="4983445"/>
            <a:ext cx="3150454" cy="148930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397EE-5157-EB1F-AEDF-5DB33AFA3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0541" y="498562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0" y="516463"/>
            <a:ext cx="4560245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600" b="1">
                <a:solidFill>
                  <a:srgbClr val="1165B3"/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rgbClr val="404040"/>
                </a:solidFill>
              </a:defRPr>
            </a:lvl3pPr>
            <a:lvl4pPr>
              <a:defRPr sz="1600">
                <a:solidFill>
                  <a:srgbClr val="404040"/>
                </a:solidFill>
              </a:defRPr>
            </a:lvl4pPr>
            <a:lvl5pPr>
              <a:defRPr sz="16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321734" y="897464"/>
            <a:ext cx="4030133" cy="1693337"/>
          </a:xfrm>
        </p:spPr>
        <p:txBody>
          <a:bodyPr lIns="0" tIns="0" rIns="0" bIns="0"/>
          <a:lstStyle>
            <a:lvl1pPr indent="-182880">
              <a:spcBef>
                <a:spcPts val="0"/>
              </a:spcBef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82880">
              <a:spcBef>
                <a:spcPts val="0"/>
              </a:spcBef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3pPr>
            <a:lvl4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4pPr>
            <a:lvl5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11047" y="516463"/>
            <a:ext cx="4532953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600" b="1">
                <a:solidFill>
                  <a:srgbClr val="1165B3"/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rgbClr val="404040"/>
                </a:solidFill>
              </a:defRPr>
            </a:lvl3pPr>
            <a:lvl4pPr>
              <a:defRPr sz="1600">
                <a:solidFill>
                  <a:srgbClr val="404040"/>
                </a:solidFill>
              </a:defRPr>
            </a:lvl4pPr>
            <a:lvl5pPr>
              <a:defRPr sz="16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6"/>
          </p:nvPr>
        </p:nvSpPr>
        <p:spPr>
          <a:xfrm>
            <a:off x="4854687" y="897464"/>
            <a:ext cx="4030133" cy="1693337"/>
          </a:xfrm>
        </p:spPr>
        <p:txBody>
          <a:bodyPr lIns="0" tIns="0" rIns="0" bIns="0"/>
          <a:lstStyle>
            <a:lvl1pPr indent="-182880">
              <a:spcBef>
                <a:spcPts val="0"/>
              </a:spcBef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82880">
              <a:spcBef>
                <a:spcPts val="0"/>
              </a:spcBef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3pPr>
            <a:lvl4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4pPr>
            <a:lvl5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7" hasCustomPrompt="1"/>
          </p:nvPr>
        </p:nvSpPr>
        <p:spPr>
          <a:xfrm>
            <a:off x="0" y="2712012"/>
            <a:ext cx="4560245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600" b="1">
                <a:solidFill>
                  <a:srgbClr val="1165B3"/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rgbClr val="404040"/>
                </a:solidFill>
              </a:defRPr>
            </a:lvl3pPr>
            <a:lvl4pPr>
              <a:defRPr sz="1600">
                <a:solidFill>
                  <a:srgbClr val="404040"/>
                </a:solidFill>
              </a:defRPr>
            </a:lvl4pPr>
            <a:lvl5pPr>
              <a:defRPr sz="16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8"/>
          </p:nvPr>
        </p:nvSpPr>
        <p:spPr>
          <a:xfrm>
            <a:off x="321734" y="3093013"/>
            <a:ext cx="4030133" cy="1693337"/>
          </a:xfrm>
        </p:spPr>
        <p:txBody>
          <a:bodyPr lIns="0" tIns="0" rIns="0" bIns="0"/>
          <a:lstStyle>
            <a:lvl1pPr indent="-182880">
              <a:spcBef>
                <a:spcPts val="0"/>
              </a:spcBef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82880">
              <a:spcBef>
                <a:spcPts val="0"/>
              </a:spcBef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3pPr>
            <a:lvl4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4pPr>
            <a:lvl5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611047" y="2712012"/>
            <a:ext cx="4532953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600" b="1">
                <a:solidFill>
                  <a:srgbClr val="1165B3"/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rgbClr val="404040"/>
                </a:solidFill>
              </a:defRPr>
            </a:lvl3pPr>
            <a:lvl4pPr>
              <a:defRPr sz="1600">
                <a:solidFill>
                  <a:srgbClr val="404040"/>
                </a:solidFill>
              </a:defRPr>
            </a:lvl4pPr>
            <a:lvl5pPr>
              <a:defRPr sz="16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20"/>
          </p:nvPr>
        </p:nvSpPr>
        <p:spPr>
          <a:xfrm>
            <a:off x="4854687" y="3093013"/>
            <a:ext cx="4030133" cy="1693337"/>
          </a:xfrm>
        </p:spPr>
        <p:txBody>
          <a:bodyPr lIns="0" tIns="0" rIns="0" bIns="0"/>
          <a:lstStyle>
            <a:lvl1pPr indent="-182880">
              <a:spcBef>
                <a:spcPts val="0"/>
              </a:spcBef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82880">
              <a:spcBef>
                <a:spcPts val="0"/>
              </a:spcBef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3pPr>
            <a:lvl4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4pPr>
            <a:lvl5pPr indent="-182880">
              <a:spcBef>
                <a:spcPts val="0"/>
              </a:spcBef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0541" y="498562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4560541" y="498562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0A5A5F-CC24-14CD-B6B6-77017531D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39829" y="4992143"/>
            <a:ext cx="3012142" cy="142392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2A59931-D709-A3EC-CFF6-6C8D474B3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CF67532-FC2A-4A9D-8D19-7FC08AE28147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B96EE4D-FA04-58FA-E6F8-0CD747BA3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2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="1">
                <a:solidFill>
                  <a:srgbClr val="116BBD"/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rgbClr val="404040"/>
                </a:solidFill>
              </a:defRPr>
            </a:lvl3pPr>
            <a:lvl4pPr>
              <a:defRPr sz="1600">
                <a:solidFill>
                  <a:srgbClr val="404040"/>
                </a:solidFill>
              </a:defRPr>
            </a:lvl4pPr>
            <a:lvl5pPr>
              <a:defRPr sz="16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CD4C50C-E797-8625-9B73-14FD38803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7509" y="4997054"/>
            <a:ext cx="3088982" cy="146024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791705-9736-8A54-1E58-9BB718FF6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5F73F6A-2EA4-4AAE-B13D-924C781B2E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</p:spPr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6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>
                <a:solidFill>
                  <a:srgbClr val="1165B3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56667" y="1200151"/>
            <a:ext cx="4038600" cy="3394472"/>
          </a:xfrm>
        </p:spPr>
        <p:txBody>
          <a:bodyPr/>
          <a:lstStyle>
            <a:lvl1pPr>
              <a:defRPr sz="2000">
                <a:solidFill>
                  <a:srgbClr val="1165B3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8C997D-9A43-F137-2D1A-E72D051C7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12141" y="4996328"/>
            <a:ext cx="3119718" cy="147476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CEB55CF-5029-3CE9-A79E-6AABEDF19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D670C9C-D790-414A-83FB-A99E85021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</p:spPr>
        <p:txBody>
          <a:bodyPr/>
          <a:lstStyle/>
          <a:p>
            <a:fld id="{445F03F7-B0A5-48F9-9789-04F54C467FAC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3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150A41-C39E-FA70-7291-178D79D8D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12141" y="4996328"/>
            <a:ext cx="3119718" cy="147476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8C9E91-704D-3121-8868-33306D806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21549D0-928A-487A-BD1D-D375935F98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00" y="5032806"/>
            <a:ext cx="1966536" cy="113190"/>
          </a:xfrm>
        </p:spPr>
        <p:txBody>
          <a:bodyPr/>
          <a:lstStyle/>
          <a:p>
            <a:fld id="{22AAB42B-60D2-44FD-A2A0-0E0EE68BD50A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DD424D-9D29-8547-9E22-CB37D7CC6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4179"/>
            <a:ext cx="9144000" cy="4607425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Summary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337D047-51F3-4F3F-B5ED-944A84B96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12141" y="4996328"/>
            <a:ext cx="3119718" cy="147476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2CC619D-376B-4754-A83B-1091646474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00" y="5032806"/>
            <a:ext cx="1966536" cy="113190"/>
          </a:xfrm>
        </p:spPr>
        <p:txBody>
          <a:bodyPr/>
          <a:lstStyle/>
          <a:p>
            <a:fld id="{A3DE8C2A-2738-4750-9A34-8BB1853934D1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1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21083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06600" y="8965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E12F134-A3C1-4204-854A-E573F9660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12141" y="4996328"/>
            <a:ext cx="3119718" cy="147476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9F741B3-DE53-466C-A9A1-19149BC9EA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00" y="5032806"/>
            <a:ext cx="1966536" cy="113190"/>
          </a:xfrm>
        </p:spPr>
        <p:txBody>
          <a:bodyPr/>
          <a:lstStyle/>
          <a:p>
            <a:fld id="{F63CF7AB-A8E2-4F9D-BC22-D90F52342F95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3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764" y="420164"/>
            <a:ext cx="9194633" cy="46126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2047" y="502713"/>
            <a:ext cx="3815820" cy="581023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 sz="2700" b="1" cap="none">
                <a:latin typeface="Calibri"/>
                <a:cs typeface="Calibri"/>
              </a:defRPr>
            </a:lvl1pPr>
          </a:lstStyle>
          <a:p>
            <a:r>
              <a:rPr lang="en-US"/>
              <a:t>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82049" y="1075270"/>
            <a:ext cx="2706686" cy="392071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Sub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DA95-87B6-49F1-9113-37FBA4D401D6}" type="datetime1">
              <a:rPr lang="en-US" smtClean="0"/>
              <a:t>3/24/2025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2" y="5010094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lide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764" y="420164"/>
            <a:ext cx="9194633" cy="4612641"/>
          </a:xfrm>
          <a:prstGeom prst="rect">
            <a:avLst/>
          </a:prstGeom>
        </p:spPr>
      </p:pic>
      <p:pic>
        <p:nvPicPr>
          <p:cNvPr id="11" name="Picture 10" descr="Slide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764" y="420164"/>
            <a:ext cx="9194633" cy="46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4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50568-41B5-4CCB-BC2F-9259412D3078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8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0541" y="498564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" y="516464"/>
            <a:ext cx="4560245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200" b="1">
                <a:solidFill>
                  <a:srgbClr val="1165B3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321737" y="897467"/>
            <a:ext cx="4030133" cy="1693337"/>
          </a:xfrm>
        </p:spPr>
        <p:txBody>
          <a:bodyPr lIns="0" tIns="0" rIns="0" bIns="0"/>
          <a:lstStyle>
            <a:lvl1pPr indent="-137156">
              <a:spcBef>
                <a:spcPts val="0"/>
              </a:spcBef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37156">
              <a:spcBef>
                <a:spcPts val="0"/>
              </a:spcBef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3pPr>
            <a:lvl4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4pPr>
            <a:lvl5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11050" y="516464"/>
            <a:ext cx="4532953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200" b="1">
                <a:solidFill>
                  <a:srgbClr val="1165B3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6"/>
          </p:nvPr>
        </p:nvSpPr>
        <p:spPr>
          <a:xfrm>
            <a:off x="4854690" y="897467"/>
            <a:ext cx="4030133" cy="1693337"/>
          </a:xfrm>
        </p:spPr>
        <p:txBody>
          <a:bodyPr lIns="0" tIns="0" rIns="0" bIns="0"/>
          <a:lstStyle>
            <a:lvl1pPr indent="-137156">
              <a:spcBef>
                <a:spcPts val="0"/>
              </a:spcBef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37156">
              <a:spcBef>
                <a:spcPts val="0"/>
              </a:spcBef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3pPr>
            <a:lvl4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4pPr>
            <a:lvl5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" y="2712014"/>
            <a:ext cx="4560245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200" b="1">
                <a:solidFill>
                  <a:srgbClr val="1165B3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8"/>
          </p:nvPr>
        </p:nvSpPr>
        <p:spPr>
          <a:xfrm>
            <a:off x="321737" y="3093016"/>
            <a:ext cx="4030133" cy="1693337"/>
          </a:xfrm>
        </p:spPr>
        <p:txBody>
          <a:bodyPr lIns="0" tIns="0" rIns="0" bIns="0"/>
          <a:lstStyle>
            <a:lvl1pPr indent="-137156">
              <a:spcBef>
                <a:spcPts val="0"/>
              </a:spcBef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37156">
              <a:spcBef>
                <a:spcPts val="0"/>
              </a:spcBef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3pPr>
            <a:lvl4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4pPr>
            <a:lvl5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611050" y="2712014"/>
            <a:ext cx="4532953" cy="347133"/>
          </a:xfrm>
        </p:spPr>
        <p:txBody>
          <a:bodyPr bIns="0" anchor="ctr" anchorCtr="1">
            <a:noAutofit/>
          </a:bodyPr>
          <a:lstStyle>
            <a:lvl1pPr marL="0" indent="0" algn="ctr">
              <a:buNone/>
              <a:defRPr sz="1200" b="1">
                <a:solidFill>
                  <a:srgbClr val="1165B3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20"/>
          </p:nvPr>
        </p:nvSpPr>
        <p:spPr>
          <a:xfrm>
            <a:off x="4854690" y="3093016"/>
            <a:ext cx="4030133" cy="1693337"/>
          </a:xfrm>
        </p:spPr>
        <p:txBody>
          <a:bodyPr lIns="0" tIns="0" rIns="0" bIns="0"/>
          <a:lstStyle>
            <a:lvl1pPr indent="-137156">
              <a:spcBef>
                <a:spcPts val="0"/>
              </a:spcBef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-137156">
              <a:spcBef>
                <a:spcPts val="0"/>
              </a:spcBef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3pPr>
            <a:lvl4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4pPr>
            <a:lvl5pPr indent="-137156">
              <a:spcBef>
                <a:spcPts val="0"/>
              </a:spcBef>
              <a:defRPr sz="9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10094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0541" y="498564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Line 3">
            <a:extLst>
              <a:ext uri="{FF2B5EF4-FFF2-40B4-BE49-F238E27FC236}">
                <a16:creationId xmlns:a16="http://schemas.microsoft.com/office/drawing/2014/main" id="{4174843C-8BFA-4DA9-9FE7-20569369978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8200" y="2709444"/>
            <a:ext cx="89154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Line 3">
            <a:extLst>
              <a:ext uri="{FF2B5EF4-FFF2-40B4-BE49-F238E27FC236}">
                <a16:creationId xmlns:a16="http://schemas.microsoft.com/office/drawing/2014/main" id="{105A2119-9527-4FDA-AF4F-D997268835B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4560541" y="498564"/>
            <a:ext cx="14462" cy="4441738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34289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76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00" b="1">
                <a:solidFill>
                  <a:srgbClr val="116BBD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2C5D-7CC6-40D4-8039-3BC4DEC928E3}" type="datetime1">
              <a:rPr lang="en-US" smtClean="0"/>
              <a:t>3/24/2025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34586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43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472"/>
          </a:xfrm>
        </p:spPr>
        <p:txBody>
          <a:bodyPr/>
          <a:lstStyle>
            <a:lvl1pPr>
              <a:defRPr sz="1500">
                <a:solidFill>
                  <a:srgbClr val="1165B3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EB08-31FC-4DDF-9591-151911A19EE8}" type="datetime1">
              <a:rPr lang="en-US" smtClean="0"/>
              <a:t>3/24/2025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56667" y="1200153"/>
            <a:ext cx="4038600" cy="3394472"/>
          </a:xfrm>
        </p:spPr>
        <p:txBody>
          <a:bodyPr/>
          <a:lstStyle>
            <a:lvl1pPr>
              <a:defRPr sz="1500">
                <a:solidFill>
                  <a:srgbClr val="1165B3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21083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656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7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AF78-2B87-4CE9-9338-27CE35EB23B5}" type="datetime1">
              <a:rPr lang="en-US" smtClean="0"/>
              <a:t>3/24/2025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78562" y="5010094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8878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y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5.jpg"/>
          <p:cNvPicPr>
            <a:picLocks noChangeAspect="1"/>
          </p:cNvPicPr>
          <p:nvPr/>
        </p:nvPicPr>
        <p:blipFill>
          <a:blip r:embed="rId2" cstate="email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0782"/>
            <a:ext cx="9144000" cy="458724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2836-B5EE-4FF2-B98D-2EFB9E333780}" type="datetime1">
              <a:rPr lang="en-US" smtClean="0"/>
              <a:t>3/24/2025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3" y="813662"/>
            <a:ext cx="4665133" cy="2680296"/>
          </a:xfrm>
        </p:spPr>
        <p:txBody>
          <a:bodyPr/>
          <a:lstStyle>
            <a:lvl1pPr>
              <a:defRPr sz="1500" b="1">
                <a:solidFill>
                  <a:srgbClr val="116BBD"/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200">
                <a:solidFill>
                  <a:srgbClr val="404040"/>
                </a:solidFill>
              </a:defRPr>
            </a:lvl4pPr>
            <a:lvl5pPr>
              <a:defRPr sz="1200">
                <a:solidFill>
                  <a:srgbClr val="4040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32806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Slide5.jpg"/>
          <p:cNvPicPr>
            <a:picLocks noChangeAspect="1"/>
          </p:cNvPicPr>
          <p:nvPr/>
        </p:nvPicPr>
        <p:blipFill>
          <a:blip r:embed="rId2" cstate="email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0782"/>
            <a:ext cx="9144000" cy="4587240"/>
          </a:xfrm>
          <a:prstGeom prst="rect">
            <a:avLst/>
          </a:prstGeom>
        </p:spPr>
      </p:pic>
      <p:pic>
        <p:nvPicPr>
          <p:cNvPr id="14" name="Picture 13" descr="Slide5.jpg"/>
          <p:cNvPicPr>
            <a:picLocks noChangeAspect="1"/>
          </p:cNvPicPr>
          <p:nvPr userDrawn="1"/>
        </p:nvPicPr>
        <p:blipFill>
          <a:blip r:embed="rId2" cstate="email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0782"/>
            <a:ext cx="91440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05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2835D-E7FD-4882-85EF-EAD6925605C7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4256" y="5028192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8505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CAE8-D57A-4F89-8632-3801B9F5599B}" type="datetime1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010094"/>
            <a:ext cx="2895600" cy="136883"/>
          </a:xfrm>
        </p:spPr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8133" y="5021083"/>
            <a:ext cx="795867" cy="122417"/>
          </a:xfrm>
        </p:spPr>
        <p:txBody>
          <a:bodyPr/>
          <a:lstStyle>
            <a:lvl1pPr algn="r">
              <a:defRPr/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35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5132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18033-EDDB-423B-B6B6-391D1F1ADBE4}" type="datetime1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SimVentions, Inc. All Rights Reserved --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DD424D-9D29-8547-9E22-CB37D7CC6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24180"/>
            <a:ext cx="9144000" cy="458724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006602" y="8967"/>
            <a:ext cx="5130800" cy="423350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24107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66"/>
            <a:ext cx="9144000" cy="516138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77210201-A134-466A-A263-AB513210EED8}" type="datetime1">
              <a:rPr lang="en-US" smtClean="0"/>
              <a:t>3/24/2025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405" y="4977092"/>
            <a:ext cx="3181190" cy="150382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064" y="5031605"/>
            <a:ext cx="795867" cy="122417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5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40" r:id="rId5"/>
    <p:sldLayoutId id="2147483744" r:id="rId6"/>
    <p:sldLayoutId id="2147483850" r:id="rId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0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59" y="-5232"/>
            <a:ext cx="9173506" cy="516138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500" y="5032806"/>
            <a:ext cx="1966536" cy="113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bg1"/>
                </a:solidFill>
              </a:defRPr>
            </a:lvl1pPr>
          </a:lstStyle>
          <a:p>
            <a:fld id="{94955064-B996-4CAC-84CA-FC16512A4E44}" type="datetime1">
              <a:rPr lang="en-US" smtClean="0"/>
              <a:t>3/24/2025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001627"/>
            <a:ext cx="2895600" cy="136883"/>
          </a:xfrm>
          <a:prstGeom prst="rect">
            <a:avLst/>
          </a:prstGeom>
        </p:spPr>
        <p:txBody>
          <a:bodyPr bIns="0" anchor="ctr" anchorCtr="1"/>
          <a:lstStyle>
            <a:lvl1pPr algn="ct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SimVentions, Inc. All Rights Reserved -- PROPRIETARY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480" y="5016093"/>
            <a:ext cx="795867" cy="122417"/>
          </a:xfrm>
          <a:prstGeom prst="rect">
            <a:avLst/>
          </a:prstGeom>
        </p:spPr>
        <p:txBody>
          <a:bodyPr bIns="0" anchor="ctr" anchorCtr="1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E69A6627-F15B-D343-B0D2-C83E4E05B1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1" r:id="rId7"/>
    <p:sldLayoutId id="2147483672" r:id="rId8"/>
    <p:sldLayoutId id="2147483673" r:id="rId9"/>
  </p:sldLayoutIdLst>
  <p:hf hdr="0"/>
  <p:txStyles>
    <p:titleStyle>
      <a:lvl1pPr algn="ctr" defTabSz="342892" rtl="0" eaLnBrk="1" latinLnBrk="0" hangingPunct="1">
        <a:spcBef>
          <a:spcPct val="0"/>
        </a:spcBef>
        <a:buNone/>
        <a:defRPr sz="15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ecaliri@simvention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sv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8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joecaliri@simventio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AB84E-B7F7-2224-6CF6-DBEC6A72F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47" y="805568"/>
            <a:ext cx="8753884" cy="581023"/>
          </a:xfrm>
        </p:spPr>
        <p:txBody>
          <a:bodyPr/>
          <a:lstStyle/>
          <a:p>
            <a:r>
              <a:rPr lang="en-US" sz="3200"/>
              <a:t>SimVentions 20+ Year SBIR Journey </a:t>
            </a:r>
            <a:r>
              <a:rPr lang="en-US" sz="2800"/>
              <a:t>  </a:t>
            </a:r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90942-FE3C-FA7A-776F-E9714C069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693" y="4475757"/>
            <a:ext cx="2706686" cy="392071"/>
          </a:xfrm>
        </p:spPr>
        <p:txBody>
          <a:bodyPr/>
          <a:lstStyle/>
          <a:p>
            <a:r>
              <a:rPr lang="en-US" sz="1400"/>
              <a:t>March 2025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4D8D63F-403F-92AC-9871-F4CF89DD63FC}"/>
              </a:ext>
            </a:extLst>
          </p:cNvPr>
          <p:cNvSpPr txBox="1">
            <a:spLocks/>
          </p:cNvSpPr>
          <p:nvPr/>
        </p:nvSpPr>
        <p:spPr>
          <a:xfrm>
            <a:off x="2996773" y="4995601"/>
            <a:ext cx="3150454" cy="148930"/>
          </a:xfrm>
          <a:prstGeom prst="rect">
            <a:avLst/>
          </a:prstGeom>
        </p:spPr>
        <p:txBody>
          <a:bodyPr bIns="0" anchor="ctr" anchorCtr="1"/>
          <a:lstStyle>
            <a:defPPr>
              <a:defRPr lang="en-US"/>
            </a:defPPr>
            <a:lvl1pPr algn="ctr">
              <a:defRPr sz="800">
                <a:solidFill>
                  <a:schemeClr val="bg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SimVentions, Inc. All Rights Reserved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8CEF318-5C8C-8C92-325E-8FE1A3E9FE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51662-FF2F-42A0-8AEA-1BCF4DE9434F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80850B-1A23-6DC8-57AE-FB5AAD8A6C65}"/>
              </a:ext>
            </a:extLst>
          </p:cNvPr>
          <p:cNvSpPr txBox="1">
            <a:spLocks/>
          </p:cNvSpPr>
          <p:nvPr/>
        </p:nvSpPr>
        <p:spPr>
          <a:xfrm>
            <a:off x="225608" y="3466398"/>
            <a:ext cx="3287808" cy="68996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anchor="t"/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 cap="none">
                <a:solidFill>
                  <a:srgbClr val="FFFFFF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/>
              <a:t>Joe Caliri, SimV President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joecaliri@simventions.com</a:t>
            </a:r>
            <a:r>
              <a:rPr lang="en-US" sz="1600" dirty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258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3242474-647A-3C7B-E417-7BE41E12A253}"/>
              </a:ext>
            </a:extLst>
          </p:cNvPr>
          <p:cNvSpPr/>
          <p:nvPr/>
        </p:nvSpPr>
        <p:spPr>
          <a:xfrm>
            <a:off x="6693664" y="412951"/>
            <a:ext cx="2446317" cy="46199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9" name="Picture 28" descr="Background pattern&#10;&#10;Description automatically generated">
            <a:extLst>
              <a:ext uri="{FF2B5EF4-FFF2-40B4-BE49-F238E27FC236}">
                <a16:creationId xmlns:a16="http://schemas.microsoft.com/office/drawing/2014/main" id="{5B83068C-4097-DC51-A873-7B67AED967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" r="38419"/>
          <a:stretch/>
        </p:blipFill>
        <p:spPr>
          <a:xfrm>
            <a:off x="5334100" y="416474"/>
            <a:ext cx="3809901" cy="4609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B156B5-AA28-47E3-8D69-7EBA6D228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2" y="8969"/>
            <a:ext cx="5130800" cy="365751"/>
          </a:xfrm>
        </p:spPr>
        <p:txBody>
          <a:bodyPr/>
          <a:lstStyle/>
          <a:p>
            <a:r>
              <a:rPr lang="en-US"/>
              <a:t>Who is SimV?</a:t>
            </a:r>
          </a:p>
        </p:txBody>
      </p:sp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B8D93D91-619B-4AB0-B017-77CE9D1D4F56}"/>
              </a:ext>
            </a:extLst>
          </p:cNvPr>
          <p:cNvSpPr>
            <a:spLocks/>
          </p:cNvSpPr>
          <p:nvPr/>
        </p:nvSpPr>
        <p:spPr>
          <a:xfrm>
            <a:off x="0" y="412813"/>
            <a:ext cx="9144000" cy="4616387"/>
          </a:xfrm>
          <a:prstGeom prst="rect">
            <a:avLst/>
          </a:prstGeom>
          <a:gradFill flip="none" rotWithShape="1">
            <a:gsLst>
              <a:gs pos="54000">
                <a:srgbClr val="2790C0">
                  <a:alpha val="89000"/>
                </a:srgbClr>
              </a:gs>
              <a:gs pos="97000">
                <a:srgbClr val="FCEC60">
                  <a:alpha val="73000"/>
                </a:srgbClr>
              </a:gs>
              <a:gs pos="0">
                <a:srgbClr val="1B516B"/>
              </a:gs>
            </a:gsLst>
            <a:lin ang="20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6" name="Picture 135" descr="A picture containing sky, outdoor, device, fan&#10;&#10;Description automatically generated">
            <a:extLst>
              <a:ext uri="{FF2B5EF4-FFF2-40B4-BE49-F238E27FC236}">
                <a16:creationId xmlns:a16="http://schemas.microsoft.com/office/drawing/2014/main" id="{CF2588FE-1AA4-8E48-01F1-307AACE7A3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6"/>
          <a:stretch/>
        </p:blipFill>
        <p:spPr>
          <a:xfrm>
            <a:off x="4019" y="418346"/>
            <a:ext cx="6919128" cy="4619939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1BA256FD-86DD-40B9-AAA8-02720FA5C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51" y="776800"/>
            <a:ext cx="6729104" cy="70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685800" eaLnBrk="1" hangingPunct="1">
              <a:spcBef>
                <a:spcPts val="450"/>
              </a:spcBef>
              <a:buNone/>
              <a:defRPr/>
            </a:pPr>
            <a:r>
              <a:rPr lang="en-US" sz="1725">
                <a:solidFill>
                  <a:prstClr val="white"/>
                </a:solidFill>
                <a:cs typeface="Arial  "/>
              </a:rPr>
              <a:t>We are a 100% employee-owned defense contractor who develops, integrates, and transitions new technology to our country’s warfighters.</a:t>
            </a:r>
          </a:p>
        </p:txBody>
      </p:sp>
      <p:pic>
        <p:nvPicPr>
          <p:cNvPr id="121" name="Picture 120" descr="A picture containing text, sign, outdoor&#10;&#10;Description automatically generated">
            <a:extLst>
              <a:ext uri="{FF2B5EF4-FFF2-40B4-BE49-F238E27FC236}">
                <a16:creationId xmlns:a16="http://schemas.microsoft.com/office/drawing/2014/main" id="{1A069348-1214-EA2D-FC77-A44E058C2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704" y="630009"/>
            <a:ext cx="851560" cy="847724"/>
          </a:xfrm>
          <a:prstGeom prst="rect">
            <a:avLst/>
          </a:prstGeom>
        </p:spPr>
      </p:pic>
      <p:pic>
        <p:nvPicPr>
          <p:cNvPr id="123" name="Picture 122" descr="Logo, company name&#10;&#10;Description automatically generated">
            <a:extLst>
              <a:ext uri="{FF2B5EF4-FFF2-40B4-BE49-F238E27FC236}">
                <a16:creationId xmlns:a16="http://schemas.microsoft.com/office/drawing/2014/main" id="{BE5635DD-D865-AF5A-2C59-6F1D7D893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267" y="645352"/>
            <a:ext cx="817038" cy="817038"/>
          </a:xfrm>
          <a:prstGeom prst="rect">
            <a:avLst/>
          </a:prstGeom>
        </p:spPr>
      </p:pic>
      <p:pic>
        <p:nvPicPr>
          <p:cNvPr id="122" name="Picture 121" descr="A red and white logo&#10;&#10;Description automatically generated with low confidence">
            <a:extLst>
              <a:ext uri="{FF2B5EF4-FFF2-40B4-BE49-F238E27FC236}">
                <a16:creationId xmlns:a16="http://schemas.microsoft.com/office/drawing/2014/main" id="{3296883E-89B3-3AA2-EAB7-71F1A8EF8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33" y="2851792"/>
            <a:ext cx="866901" cy="824705"/>
          </a:xfrm>
          <a:prstGeom prst="rect">
            <a:avLst/>
          </a:prstGeom>
        </p:spPr>
      </p:pic>
      <p:pic>
        <p:nvPicPr>
          <p:cNvPr id="124" name="Picture 123" descr="A picture containing text, sign, stacked&#10;&#10;Description automatically generated">
            <a:extLst>
              <a:ext uri="{FF2B5EF4-FFF2-40B4-BE49-F238E27FC236}">
                <a16:creationId xmlns:a16="http://schemas.microsoft.com/office/drawing/2014/main" id="{4B4679F9-9D0F-EEFF-FDCA-BE5BE0A020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6" y="2839845"/>
            <a:ext cx="844562" cy="848598"/>
          </a:xfrm>
          <a:prstGeom prst="rect">
            <a:avLst/>
          </a:prstGeom>
        </p:spPr>
      </p:pic>
      <p:pic>
        <p:nvPicPr>
          <p:cNvPr id="120" name="Picture 119" descr="Logo&#10;&#10;Description automatically generated">
            <a:extLst>
              <a:ext uri="{FF2B5EF4-FFF2-40B4-BE49-F238E27FC236}">
                <a16:creationId xmlns:a16="http://schemas.microsoft.com/office/drawing/2014/main" id="{86A28D1B-3A41-DA45-8612-52F5953405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596" y="3945636"/>
            <a:ext cx="832382" cy="832380"/>
          </a:xfrm>
          <a:prstGeom prst="rect">
            <a:avLst/>
          </a:prstGeom>
        </p:spPr>
      </p:pic>
      <p:pic>
        <p:nvPicPr>
          <p:cNvPr id="125" name="Picture 124" descr="A picture containing logo&#10;&#10;Description automatically generated">
            <a:extLst>
              <a:ext uri="{FF2B5EF4-FFF2-40B4-BE49-F238E27FC236}">
                <a16:creationId xmlns:a16="http://schemas.microsoft.com/office/drawing/2014/main" id="{67B8F943-8A19-61EA-F2FD-F46B6E439C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49" y="3955228"/>
            <a:ext cx="826670" cy="822788"/>
          </a:xfrm>
          <a:prstGeom prst="rect">
            <a:avLst/>
          </a:prstGeom>
        </p:spPr>
      </p:pic>
      <p:pic>
        <p:nvPicPr>
          <p:cNvPr id="126" name="Picture 125" descr="Logo&#10;&#10;Description automatically generated">
            <a:extLst>
              <a:ext uri="{FF2B5EF4-FFF2-40B4-BE49-F238E27FC236}">
                <a16:creationId xmlns:a16="http://schemas.microsoft.com/office/drawing/2014/main" id="{0ADDDBDD-AA04-FD19-88F2-59BAA288E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25" y="1734927"/>
            <a:ext cx="847724" cy="847724"/>
          </a:xfrm>
          <a:prstGeom prst="rect">
            <a:avLst/>
          </a:prstGeom>
        </p:spPr>
      </p:pic>
      <p:pic>
        <p:nvPicPr>
          <p:cNvPr id="127" name="Picture 126" descr="Logo, calendar&#10;&#10;Description automatically generated">
            <a:extLst>
              <a:ext uri="{FF2B5EF4-FFF2-40B4-BE49-F238E27FC236}">
                <a16:creationId xmlns:a16="http://schemas.microsoft.com/office/drawing/2014/main" id="{7516C4AA-5FE5-6A25-F8B5-606D878DBB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293" y="1742600"/>
            <a:ext cx="832382" cy="832380"/>
          </a:xfrm>
          <a:prstGeom prst="rect">
            <a:avLst/>
          </a:prstGeom>
        </p:spPr>
      </p:pic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BA7470F5-5291-7BB9-DA54-8D9632A2538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5" b="6064"/>
          <a:stretch/>
        </p:blipFill>
        <p:spPr>
          <a:xfrm>
            <a:off x="0" y="3950138"/>
            <a:ext cx="1966073" cy="10898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1EAC4B-50D4-5464-5AD9-4B48849FD6E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7" r="5947"/>
          <a:stretch/>
        </p:blipFill>
        <p:spPr>
          <a:xfrm>
            <a:off x="4429483" y="3950138"/>
            <a:ext cx="828827" cy="10806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3C7B1A-962F-494E-184D-77EBF32402F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b="9088"/>
          <a:stretch/>
        </p:blipFill>
        <p:spPr>
          <a:xfrm>
            <a:off x="2809416" y="3950138"/>
            <a:ext cx="810092" cy="10806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B88743-8A78-0A99-BC4B-448DA61EDBA6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0" r="21138"/>
          <a:stretch/>
        </p:blipFill>
        <p:spPr>
          <a:xfrm>
            <a:off x="3619391" y="3950138"/>
            <a:ext cx="810092" cy="10806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429E18D-F3C7-F6FC-3796-6DC221C744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r="3946"/>
          <a:stretch/>
        </p:blipFill>
        <p:spPr>
          <a:xfrm>
            <a:off x="5259464" y="3950138"/>
            <a:ext cx="828827" cy="10806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F95416-DD58-0481-2EB3-545FEC02B3C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9" b="6609"/>
          <a:stretch/>
        </p:blipFill>
        <p:spPr>
          <a:xfrm>
            <a:off x="1970092" y="3950138"/>
            <a:ext cx="835304" cy="10806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EA40ED-232B-CFC2-6DAE-0588965441A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4" t="2953" r="16033"/>
          <a:stretch/>
        </p:blipFill>
        <p:spPr>
          <a:xfrm>
            <a:off x="6090301" y="3952193"/>
            <a:ext cx="828827" cy="1080696"/>
          </a:xfrm>
          <a:prstGeom prst="rect">
            <a:avLst/>
          </a:prstGeom>
        </p:spPr>
      </p:pic>
      <p:pic>
        <p:nvPicPr>
          <p:cNvPr id="56" name="Picture 55" descr="Logo&#10;&#10;Description automatically generated">
            <a:extLst>
              <a:ext uri="{FF2B5EF4-FFF2-40B4-BE49-F238E27FC236}">
                <a16:creationId xmlns:a16="http://schemas.microsoft.com/office/drawing/2014/main" id="{9E3CED66-6241-883D-1337-7F7E59505AF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20" y="1666037"/>
            <a:ext cx="1219931" cy="1219931"/>
          </a:xfrm>
          <a:prstGeom prst="rect">
            <a:avLst/>
          </a:prstGeom>
        </p:spPr>
      </p:pic>
      <p:pic>
        <p:nvPicPr>
          <p:cNvPr id="81" name="Picture 80" descr="Logo&#10;&#10;Description automatically generated">
            <a:extLst>
              <a:ext uri="{FF2B5EF4-FFF2-40B4-BE49-F238E27FC236}">
                <a16:creationId xmlns:a16="http://schemas.microsoft.com/office/drawing/2014/main" id="{0E7F8ADD-B75B-0F44-F5CB-896E962381E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3" y="1624624"/>
            <a:ext cx="1309895" cy="130989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FAEC0B53-1D52-C9F6-7251-A8B632B1B65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81" y="1624624"/>
            <a:ext cx="1310346" cy="1310346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2F4F3D91-B9FF-C82F-4A38-C53FC42A81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6002" y="1616341"/>
            <a:ext cx="1310346" cy="131034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9EFBD23-AF69-FAE1-2228-FA7580488C9A}"/>
              </a:ext>
            </a:extLst>
          </p:cNvPr>
          <p:cNvCxnSpPr/>
          <p:nvPr/>
        </p:nvCxnSpPr>
        <p:spPr>
          <a:xfrm>
            <a:off x="0" y="3950027"/>
            <a:ext cx="692716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34BC2F26-C928-650F-0123-EEAFCB9BB21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54" y="3334193"/>
            <a:ext cx="953991" cy="231839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6C3D690-3006-4EFB-A41D-F43F164EC77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724758" y="2960386"/>
            <a:ext cx="278276" cy="92002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6DA70DD8-1D86-96FF-2ED6-748116F0304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345" y="3080060"/>
            <a:ext cx="740835" cy="74083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0EE85FE-DDAC-4C19-ED02-30DF415F21C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59059" y="2960386"/>
            <a:ext cx="278276" cy="920020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A1D4F141-5DAC-A0D6-120B-CB525C5EBA4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412" y="3080060"/>
            <a:ext cx="739760" cy="74083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A1DE8C70-00AD-A9D8-C631-B1BC351F898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56154" y="2960386"/>
            <a:ext cx="278276" cy="920020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78012077-7D13-BBEA-D9AE-F4A63F34AB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" y="3080060"/>
            <a:ext cx="740835" cy="74083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943801EA-0FCB-1F23-BDD1-EDFC4DCE676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90456" y="2960386"/>
            <a:ext cx="278276" cy="920020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C76E9459-3CD5-1CBA-41DD-BE018D33F62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53" y="3080060"/>
            <a:ext cx="739760" cy="74083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B65089F-5B2C-FA66-5618-10A12C2412A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676196" y="2960386"/>
            <a:ext cx="278276" cy="920020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61903519-5B2A-A476-4E09-518EDDC316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91" y="3080060"/>
            <a:ext cx="739760" cy="740835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700DF5C3-2E24-8D4E-B966-F50B75F828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390148" y="2960386"/>
            <a:ext cx="278276" cy="9200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1FCF280A-F0A7-34C8-66C7-9448C380154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14" y="3080060"/>
            <a:ext cx="739760" cy="74083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059B48E-9503-91FC-8150-5AAC48D7783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37528" y="2960386"/>
            <a:ext cx="278276" cy="920020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91F8D279-342E-5D69-569B-E8175933916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69" y="3080060"/>
            <a:ext cx="739760" cy="74083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0D28A8CA-76F5-EE01-A3D0-714F8C1273F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198673" y="2960386"/>
            <a:ext cx="278276" cy="920020"/>
          </a:xfrm>
          <a:prstGeom prst="rect">
            <a:avLst/>
          </a:prstGeom>
        </p:spPr>
      </p:pic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2A181DF-DA9D-8C10-D2CE-E8A59F6D57F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71" y="3080060"/>
            <a:ext cx="740835" cy="74083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F3BD09AC-F6E4-DE8B-A325-AE2BC8BFEC6D}"/>
              </a:ext>
            </a:extLst>
          </p:cNvPr>
          <p:cNvSpPr/>
          <p:nvPr/>
        </p:nvSpPr>
        <p:spPr>
          <a:xfrm>
            <a:off x="105851" y="2952666"/>
            <a:ext cx="6752663" cy="350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7726237-26D9-ABFF-4C14-7E1735BE3FD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75" y="1624624"/>
            <a:ext cx="1238447" cy="123844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DCC84D-54F3-ADA7-4121-752D32E78425}"/>
              </a:ext>
            </a:extLst>
          </p:cNvPr>
          <p:cNvSpPr txBox="1">
            <a:spLocks/>
          </p:cNvSpPr>
          <p:nvPr/>
        </p:nvSpPr>
        <p:spPr>
          <a:xfrm>
            <a:off x="2996773" y="4995601"/>
            <a:ext cx="3150454" cy="148930"/>
          </a:xfrm>
          <a:prstGeom prst="rect">
            <a:avLst/>
          </a:prstGeom>
        </p:spPr>
        <p:txBody>
          <a:bodyPr bIns="0" anchor="ctr" anchorCtr="1"/>
          <a:lstStyle>
            <a:defPPr>
              <a:defRPr lang="en-US"/>
            </a:defPPr>
            <a:lvl1pPr algn="ctr">
              <a:defRPr sz="800">
                <a:solidFill>
                  <a:schemeClr val="bg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SimVentions, Inc. All Rights Reserved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DBD9A99-6A8F-A866-11AA-9861039D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6330" y="5013435"/>
            <a:ext cx="795867" cy="122417"/>
          </a:xfrm>
        </p:spPr>
        <p:txBody>
          <a:bodyPr/>
          <a:lstStyle/>
          <a:p>
            <a:fld id="{E69A6627-F15B-D343-B0D2-C83E4E05B19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802B551A-9ECC-C584-77A2-4B7FB45D0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5D0EB-138B-45AD-87E0-247429F1725D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0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SimV SBIR History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6A6EEC-9EF5-A24C-D965-072BF503D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82" y="160935"/>
            <a:ext cx="8730235" cy="482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 Doors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566E9-8407-A678-F366-85181E9F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02" y="517220"/>
            <a:ext cx="7683739" cy="436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3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Think Beyond Your Limits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16E65D-C657-DC37-E9BE-554E03757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183" y="1973580"/>
            <a:ext cx="8497634" cy="119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7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Become Credible Trusted Partners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95113-D50B-5369-55DA-4F357BAD3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40" y="608429"/>
            <a:ext cx="8397900" cy="410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1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8965"/>
            <a:ext cx="6126018" cy="423350"/>
          </a:xfrm>
        </p:spPr>
        <p:txBody>
          <a:bodyPr/>
          <a:lstStyle/>
          <a:p>
            <a:r>
              <a:rPr lang="en-US"/>
              <a:t>Find and Leverage Your Niche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1B0BC14-F942-8726-6177-F5271677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575" y="432315"/>
            <a:ext cx="6499113" cy="456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2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 Technical Excellence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413ED5-85F1-A2AE-FD9C-A73C841B5D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76" b="5276"/>
          <a:stretch/>
        </p:blipFill>
        <p:spPr>
          <a:xfrm>
            <a:off x="0" y="422516"/>
            <a:ext cx="9144032" cy="460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7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62080C-A486-EF52-9B9B-1A60D01A5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4514"/>
            <a:ext cx="8229600" cy="3394472"/>
          </a:xfrm>
        </p:spPr>
        <p:txBody>
          <a:bodyPr/>
          <a:lstStyle/>
          <a:p>
            <a:r>
              <a:rPr lang="en-US" dirty="0"/>
              <a:t>Take advantage of what the STP provides, it worked for us!</a:t>
            </a:r>
          </a:p>
          <a:p>
            <a:r>
              <a:rPr lang="en-US" dirty="0"/>
              <a:t>Be your best marketer, don’t expect the government to do it all for you</a:t>
            </a:r>
          </a:p>
          <a:p>
            <a:r>
              <a:rPr lang="en-US" dirty="0"/>
              <a:t>SBIRs are basically your IR&amp;D as a small  business</a:t>
            </a:r>
          </a:p>
          <a:p>
            <a:r>
              <a:rPr lang="en-US" dirty="0"/>
              <a:t>Pay attention to your data rights, but don’t die on your sword</a:t>
            </a:r>
          </a:p>
          <a:p>
            <a:r>
              <a:rPr lang="en-US" dirty="0"/>
              <a:t>Follow up, don’t expect the large primes to make you a priority</a:t>
            </a:r>
          </a:p>
          <a:p>
            <a:r>
              <a:rPr lang="en-US" dirty="0"/>
              <a:t>Don’t underestimate the value of a great:</a:t>
            </a:r>
          </a:p>
          <a:p>
            <a:pPr lvl="1"/>
            <a:r>
              <a:rPr lang="en-US" dirty="0"/>
              <a:t>Application Story – Focus on the “Why”…more “Benefits” less “Features”</a:t>
            </a:r>
          </a:p>
          <a:p>
            <a:pPr lvl="1"/>
            <a:r>
              <a:rPr lang="en-US" dirty="0"/>
              <a:t>Abstract</a:t>
            </a:r>
          </a:p>
          <a:p>
            <a:pPr lvl="1"/>
            <a:r>
              <a:rPr lang="en-US" dirty="0"/>
              <a:t>Commercialization Plan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6A598D-5A38-6048-652A-98F02081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Lessons Learned / General Advice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375C3-A71E-737B-3855-B3839E7A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SimVentions, Inc.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3DAD0-C298-7EBE-D480-C821B5E8A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B58D23-04C9-A93F-50DA-1EE6EB42A9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F526B7-9F4C-4889-ACD1-46015801D6F0}" type="datetime1">
              <a:rPr lang="en-US" smtClean="0"/>
              <a:t>3/24/2025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53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Questions/How can SimV Help?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AFBE6A-132B-3D10-AD21-B33FF79B9BBC}"/>
              </a:ext>
            </a:extLst>
          </p:cNvPr>
          <p:cNvSpPr txBox="1">
            <a:spLocks/>
          </p:cNvSpPr>
          <p:nvPr/>
        </p:nvSpPr>
        <p:spPr>
          <a:xfrm>
            <a:off x="2996773" y="4995601"/>
            <a:ext cx="3150454" cy="148930"/>
          </a:xfrm>
          <a:prstGeom prst="rect">
            <a:avLst/>
          </a:prstGeom>
        </p:spPr>
        <p:txBody>
          <a:bodyPr bIns="0" anchor="ctr" anchorCtr="1"/>
          <a:lstStyle>
            <a:defPPr>
              <a:defRPr lang="en-US"/>
            </a:defPPr>
            <a:lvl1pPr algn="ctr">
              <a:defRPr sz="800">
                <a:solidFill>
                  <a:schemeClr val="bg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2025 SimVentions, Inc. All Rights Reserved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9C5AA8-82B0-3C32-7A24-2DC158953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80" y="794783"/>
            <a:ext cx="4816099" cy="7617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A797BE-AAB8-E662-B129-8A270EF3D99C}"/>
              </a:ext>
            </a:extLst>
          </p:cNvPr>
          <p:cNvSpPr txBox="1"/>
          <p:nvPr/>
        </p:nvSpPr>
        <p:spPr>
          <a:xfrm>
            <a:off x="320039" y="2256442"/>
            <a:ext cx="4531209" cy="315308"/>
          </a:xfrm>
          <a:prstGeom prst="rect">
            <a:avLst/>
          </a:prstGeom>
          <a:noFill/>
        </p:spPr>
        <p:txBody>
          <a:bodyPr wrap="none" tIns="0" bIns="0" rtlCol="0" anchor="ctr" anchorCtr="0">
            <a:noAutofit/>
          </a:bodyPr>
          <a:lstStyle/>
          <a:p>
            <a:pPr indent="-282575" algn="ctr">
              <a:lnSpc>
                <a:spcPct val="80000"/>
              </a:lnSpc>
              <a:spcBef>
                <a:spcPts val="600"/>
              </a:spcBef>
            </a:pPr>
            <a:r>
              <a:rPr lang="en-US" b="1">
                <a:solidFill>
                  <a:schemeClr val="bg1"/>
                </a:solidFill>
                <a:latin typeface="Arial  "/>
                <a:cs typeface="Arial  "/>
              </a:rPr>
              <a:t>“Your Success is Our Honor”™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15A3DB-D164-6E3A-7213-C196A6ED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627-F15B-D343-B0D2-C83E4E05B19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304D6AD-9B23-56B6-ED76-80805E07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6EE13-7246-43D5-B2B8-DF3C0A3EFF8A}" type="datetime1">
              <a:rPr lang="en-US" smtClean="0"/>
              <a:t>3/24/2025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6C2AEB-4465-8EDE-8A33-19C501C0FCCD}"/>
              </a:ext>
            </a:extLst>
          </p:cNvPr>
          <p:cNvSpPr txBox="1">
            <a:spLocks/>
          </p:cNvSpPr>
          <p:nvPr/>
        </p:nvSpPr>
        <p:spPr>
          <a:xfrm>
            <a:off x="225608" y="3466398"/>
            <a:ext cx="3287808" cy="68996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anchor="t"/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 cap="none">
                <a:solidFill>
                  <a:srgbClr val="FFFFFF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/>
              <a:t>Joe Caliri, SimV President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joecaliri@simventions.com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2126335"/>
      </p:ext>
    </p:extLst>
  </p:cSld>
  <p:clrMapOvr>
    <a:masterClrMapping/>
  </p:clrMapOvr>
</p:sld>
</file>

<file path=ppt/theme/theme1.xml><?xml version="1.0" encoding="utf-8"?>
<a:theme xmlns:a="http://schemas.openxmlformats.org/drawingml/2006/main" name="SimV 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SimV 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3e738f2-7712-4682-a5df-7ea960cddbbe">
      <UserInfo>
        <DisplayName>Anthony Licciardone</DisplayName>
        <AccountId>14</AccountId>
        <AccountType/>
      </UserInfo>
      <UserInfo>
        <DisplayName>Paul Giaccio</DisplayName>
        <AccountId>13</AccountId>
        <AccountType/>
      </UserInfo>
      <UserInfo>
        <DisplayName>Amy Streisel</DisplayName>
        <AccountId>17</AccountId>
        <AccountType/>
      </UserInfo>
      <UserInfo>
        <DisplayName>Tiffany Berry</DisplayName>
        <AccountId>72</AccountId>
        <AccountType/>
      </UserInfo>
      <UserInfo>
        <DisplayName>Olivia Lamont</DisplayName>
        <AccountId>70</AccountId>
        <AccountType/>
      </UserInfo>
      <UserInfo>
        <DisplayName>Amanda Roane</DisplayName>
        <AccountId>92</AccountId>
        <AccountType/>
      </UserInfo>
      <UserInfo>
        <DisplayName>Adam VanderWijst</DisplayName>
        <AccountId>19</AccountId>
        <AccountType/>
      </UserInfo>
      <UserInfo>
        <DisplayName>Brad Neal</DisplayName>
        <AccountId>21</AccountId>
        <AccountType/>
      </UserInfo>
      <UserInfo>
        <DisplayName>Eric Darringer</DisplayName>
        <AccountId>39</AccountId>
        <AccountType/>
      </UserInfo>
      <UserInfo>
        <DisplayName>Jason Hill</DisplayName>
        <AccountId>23</AccountId>
        <AccountType/>
      </UserInfo>
      <UserInfo>
        <DisplayName>Jason Rachanow</DisplayName>
        <AccountId>16</AccountId>
        <AccountType/>
      </UserInfo>
      <UserInfo>
        <DisplayName>Jill Wagner</DisplayName>
        <AccountId>40</AccountId>
        <AccountType/>
      </UserInfo>
      <UserInfo>
        <DisplayName>John Klaczynski</DisplayName>
        <AccountId>41</AccountId>
        <AccountType/>
      </UserInfo>
      <UserInfo>
        <DisplayName>John Orsmond</DisplayName>
        <AccountId>18</AccountId>
        <AccountType/>
      </UserInfo>
      <UserInfo>
        <DisplayName>Matthew Rudderow</DisplayName>
        <AccountId>42</AccountId>
        <AccountType/>
      </UserInfo>
      <UserInfo>
        <DisplayName>Nikki Hill</DisplayName>
        <AccountId>43</AccountId>
        <AccountType/>
      </UserInfo>
      <UserInfo>
        <DisplayName>Rachael Orzechowski</DisplayName>
        <AccountId>12</AccountId>
        <AccountType/>
      </UserInfo>
      <UserInfo>
        <DisplayName>Rhoda Carroll</DisplayName>
        <AccountId>44</AccountId>
        <AccountType/>
      </UserInfo>
      <UserInfo>
        <DisplayName>Ryan VanderWijst</DisplayName>
        <AccountId>34</AccountId>
        <AccountType/>
      </UserInfo>
      <UserInfo>
        <DisplayName>Scot Forry</DisplayName>
        <AccountId>35</AccountId>
        <AccountType/>
      </UserInfo>
      <UserInfo>
        <DisplayName>Steve Ross</DisplayName>
        <AccountId>45</AccountId>
        <AccountType/>
      </UserInfo>
      <UserInfo>
        <DisplayName>Tram Chase</DisplayName>
        <AccountId>46</AccountId>
        <AccountType/>
      </UserInfo>
      <UserInfo>
        <DisplayName>Troy Sizemore</DisplayName>
        <AccountId>10</AccountId>
        <AccountType/>
      </UserInfo>
      <UserInfo>
        <DisplayName>Jessi Tyrrell</DisplayName>
        <AccountId>36</AccountId>
        <AccountType/>
      </UserInfo>
      <UserInfo>
        <DisplayName>Eric Forcey</DisplayName>
        <AccountId>57</AccountId>
        <AccountType/>
      </UserInfo>
      <UserInfo>
        <DisplayName>Jerry Oesterheld</DisplayName>
        <AccountId>54</AccountId>
        <AccountType/>
      </UserInfo>
      <UserInfo>
        <DisplayName>Michael Zerull</DisplayName>
        <AccountId>71</AccountId>
        <AccountType/>
      </UserInfo>
      <UserInfo>
        <DisplayName>Lisa Bolin</DisplayName>
        <AccountId>81</AccountId>
        <AccountType/>
      </UserInfo>
      <UserInfo>
        <DisplayName>Paul Gustavson</DisplayName>
        <AccountId>31</AccountId>
        <AccountType/>
      </UserInfo>
      <UserInfo>
        <DisplayName>Larry Root</DisplayName>
        <AccountId>27</AccountId>
        <AccountType/>
      </UserInfo>
      <UserInfo>
        <DisplayName>Matt Wilson</DisplayName>
        <AccountId>28</AccountId>
        <AccountType/>
      </UserInfo>
      <UserInfo>
        <DisplayName>Pamela Hammitt</DisplayName>
        <AccountId>89</AccountId>
        <AccountType/>
      </UserInfo>
      <UserInfo>
        <DisplayName>Matthew Oberlin</DisplayName>
        <AccountId>90</AccountId>
        <AccountType/>
      </UserInfo>
      <UserInfo>
        <DisplayName>Corporate Leadership Team Members</DisplayName>
        <AccountId>52</AccountId>
        <AccountType/>
      </UserInfo>
      <UserInfo>
        <DisplayName>Nicole Fassnacht</DisplayName>
        <AccountId>94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7DEF11E10E1F4BADEE36433C39A6F3" ma:contentTypeVersion="6" ma:contentTypeDescription="Create a new document." ma:contentTypeScope="" ma:versionID="8ade0f7c8c042e7a53b1fadb844434e7">
  <xsd:schema xmlns:xsd="http://www.w3.org/2001/XMLSchema" xmlns:xs="http://www.w3.org/2001/XMLSchema" xmlns:p="http://schemas.microsoft.com/office/2006/metadata/properties" xmlns:ns2="a34991fa-b845-4ae2-9065-1ed276074ce4" xmlns:ns3="e3e738f2-7712-4682-a5df-7ea960cddbbe" targetNamespace="http://schemas.microsoft.com/office/2006/metadata/properties" ma:root="true" ma:fieldsID="c71fe47bce632f0771ceec1c75d2d2b2" ns2:_="" ns3:_="">
    <xsd:import namespace="a34991fa-b845-4ae2-9065-1ed276074ce4"/>
    <xsd:import namespace="e3e738f2-7712-4682-a5df-7ea960cddb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91fa-b845-4ae2-9065-1ed276074c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738f2-7712-4682-a5df-7ea960cddbb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CAA0AC-25D4-41E5-8D23-419A549B6721}">
  <ds:schemaRefs>
    <ds:schemaRef ds:uri="a34991fa-b845-4ae2-9065-1ed276074ce4"/>
    <ds:schemaRef ds:uri="e3e738f2-7712-4682-a5df-7ea960cddb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401275-79DA-45FE-AE6A-BC2A66474A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B9BF98-EA19-41D4-831D-731A1024875F}">
  <ds:schemaRefs>
    <ds:schemaRef ds:uri="a34991fa-b845-4ae2-9065-1ed276074ce4"/>
    <ds:schemaRef ds:uri="e3e738f2-7712-4682-a5df-7ea960cddb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SimV 16x9.thmx</Template>
  <TotalTime>1</TotalTime>
  <Words>307</Words>
  <Application>Microsoft Office PowerPoint</Application>
  <PresentationFormat>On-screen Show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 </vt:lpstr>
      <vt:lpstr>Calibri</vt:lpstr>
      <vt:lpstr>Courier New</vt:lpstr>
      <vt:lpstr>SimV 16x9</vt:lpstr>
      <vt:lpstr>2_SimV 16x9</vt:lpstr>
      <vt:lpstr>SimVentions 20+ Year SBIR Journey   </vt:lpstr>
      <vt:lpstr>Who is SimV?</vt:lpstr>
      <vt:lpstr>SimV SBIR History</vt:lpstr>
      <vt:lpstr>Open Doors</vt:lpstr>
      <vt:lpstr>Think Beyond Your Limits</vt:lpstr>
      <vt:lpstr>Become Credible Trusted Partners</vt:lpstr>
      <vt:lpstr>Find and Leverage Your Niche</vt:lpstr>
      <vt:lpstr>Build Technical Excellence</vt:lpstr>
      <vt:lpstr>Lessons Learned / General Advice</vt:lpstr>
      <vt:lpstr>Questions/How can SimV Help?</vt:lpstr>
    </vt:vector>
  </TitlesOfParts>
  <Company>SimVentions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Storms</dc:creator>
  <cp:lastModifiedBy>Eamon Balouch</cp:lastModifiedBy>
  <cp:revision>2</cp:revision>
  <cp:lastPrinted>2024-10-29T16:53:05Z</cp:lastPrinted>
  <dcterms:created xsi:type="dcterms:W3CDTF">2018-12-13T19:17:11Z</dcterms:created>
  <dcterms:modified xsi:type="dcterms:W3CDTF">2025-03-24T13:54:30Z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0x0101006B7DEF11E10E1F4BADEE36433C39A6F3</vt:lpwstr>
  </property>
  <property fmtid="{D5CDD505-2E9C-101B-9397-08002B2CF9AE}" pid="3" name="Order">
    <vt:lpwstr>5707500.00000000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