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16"/>
  </p:notesMasterIdLst>
  <p:sldIdLst>
    <p:sldId id="261" r:id="rId2"/>
    <p:sldId id="264" r:id="rId3"/>
    <p:sldId id="307" r:id="rId4"/>
    <p:sldId id="306" r:id="rId5"/>
    <p:sldId id="313" r:id="rId6"/>
    <p:sldId id="279" r:id="rId7"/>
    <p:sldId id="312" r:id="rId8"/>
    <p:sldId id="314" r:id="rId9"/>
    <p:sldId id="309" r:id="rId10"/>
    <p:sldId id="310" r:id="rId11"/>
    <p:sldId id="311" r:id="rId12"/>
    <p:sldId id="315" r:id="rId13"/>
    <p:sldId id="308" r:id="rId14"/>
    <p:sldId id="304" r:id="rId15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Roboto Condensed" panose="02000000000000000000" pitchFamily="2" charset="0"/>
      <p:regular r:id="rId25"/>
      <p:bold r:id="rId26"/>
      <p:italic r:id="rId27"/>
      <p:boldItalic r:id="rId28"/>
    </p:embeddedFont>
    <p:embeddedFont>
      <p:font typeface="Roboto Condensed Light" panose="02000000000000000000" pitchFamily="2" charset="0"/>
      <p:regular r:id="rId29"/>
      <p:bold r:id="rId30"/>
      <p:italic r:id="rId31"/>
      <p:boldItalic r:id="rId32"/>
    </p:embeddedFont>
    <p:embeddedFont>
      <p:font typeface="Roboto Condensed Medium" panose="02000000000000000000" pitchFamily="2" charset="0"/>
      <p:regular r:id="rId33"/>
      <p:italic r:id="rId34"/>
    </p:embeddedFont>
    <p:embeddedFont>
      <p:font typeface="Teko" panose="020B0604020202020204" charset="0"/>
      <p:regular r:id="rId35"/>
      <p:bold r:id="rId36"/>
    </p:embeddedFont>
    <p:embeddedFont>
      <p:font typeface="Teko Medium" panose="020B0604020202020204" charset="0"/>
      <p:regular r:id="rId37"/>
      <p:bold r:id="rId38"/>
    </p:embeddedFont>
    <p:embeddedFont>
      <p:font typeface="Teko SemiBold" panose="020B0604020202020204" charset="0"/>
      <p:regular r:id="rId39"/>
      <p:bold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42D"/>
    <a:srgbClr val="A29584"/>
    <a:srgbClr val="CCC5BC"/>
    <a:srgbClr val="3F5469"/>
    <a:srgbClr val="C22133"/>
    <a:srgbClr val="D46B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528" y="11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viewProps" Target="viewProps.xml"/><Relationship Id="rId47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46" Type="http://schemas.openxmlformats.org/officeDocument/2006/relationships/customXml" Target="../customXml/item2.xml"/><Relationship Id="rId20" Type="http://schemas.openxmlformats.org/officeDocument/2006/relationships/font" Target="fonts/font4.fntdata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3feaae6c11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3feaae6c11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65F3892-AC0B-A1F2-B13A-046F073D4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3feaae6c11_0_102:notes">
            <a:extLst>
              <a:ext uri="{FF2B5EF4-FFF2-40B4-BE49-F238E27FC236}">
                <a16:creationId xmlns:a16="http://schemas.microsoft.com/office/drawing/2014/main" id="{E9C17CEA-D4B3-EADC-EDB5-488B37CC37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3feaae6c11_0_102:notes">
            <a:extLst>
              <a:ext uri="{FF2B5EF4-FFF2-40B4-BE49-F238E27FC236}">
                <a16:creationId xmlns:a16="http://schemas.microsoft.com/office/drawing/2014/main" id="{DDF41A57-6505-E22A-8478-D990BD1FFF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1402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311700" y="2289000"/>
            <a:ext cx="8520600" cy="56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eko SemiBold"/>
              <a:buNone/>
              <a:defRPr sz="3200">
                <a:solidFill>
                  <a:schemeClr val="lt1"/>
                </a:solidFill>
                <a:latin typeface="Teko SemiBold"/>
                <a:ea typeface="Teko SemiBold"/>
                <a:cs typeface="Teko SemiBold"/>
                <a:sym typeface="Tek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311700" y="28069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1D0"/>
              </a:buClr>
              <a:buSzPts val="1800"/>
              <a:buFont typeface="Roboto Condensed Light"/>
              <a:buNone/>
              <a:defRPr>
                <a:solidFill>
                  <a:srgbClr val="CFD1D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2"/>
          </p:nvPr>
        </p:nvSpPr>
        <p:spPr>
          <a:xfrm>
            <a:off x="3905250" y="4704675"/>
            <a:ext cx="1333500" cy="2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Teko Medium"/>
              <a:buNone/>
              <a:defRPr sz="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Teko Medium"/>
              <a:buNone/>
              <a:defRPr sz="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Teko Medium"/>
              <a:buNone/>
              <a:defRPr sz="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Teko Medium"/>
              <a:buNone/>
              <a:defRPr sz="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Teko Medium"/>
              <a:buNone/>
              <a:defRPr sz="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Teko Medium"/>
              <a:buNone/>
              <a:defRPr sz="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Teko Medium"/>
              <a:buNone/>
              <a:defRPr sz="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Teko Medium"/>
              <a:buNone/>
              <a:defRPr sz="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Teko Medium"/>
              <a:buNone/>
              <a:defRPr sz="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771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eko SemiBold"/>
              <a:buNone/>
              <a:defRPr>
                <a:latin typeface="Teko SemiBold"/>
                <a:ea typeface="Teko SemiBold"/>
                <a:cs typeface="Teko SemiBold"/>
                <a:sym typeface="Tek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479075"/>
            <a:ext cx="8520600" cy="28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dots and lines&#10;&#10;Description automatically generated">
            <a:extLst>
              <a:ext uri="{FF2B5EF4-FFF2-40B4-BE49-F238E27FC236}">
                <a16:creationId xmlns:a16="http://schemas.microsoft.com/office/drawing/2014/main" id="{409692BA-DDFF-FF27-28B9-B85492C754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5838"/>
            <a:ext cx="9144000" cy="4637662"/>
          </a:xfrm>
          <a:prstGeom prst="rect">
            <a:avLst/>
          </a:prstGeom>
        </p:spPr>
      </p:pic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11700" y="771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7"/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3668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38112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8"/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DOC TITLE NAME HERE</a:t>
            </a:r>
            <a:endParaRPr sz="150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4800"/>
              <a:buNone/>
              <a:defRPr sz="4800">
                <a:solidFill>
                  <a:srgbClr val="1D252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9"/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DOC TITLE NAME HERE</a:t>
            </a:r>
            <a:endParaRPr sz="150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312975" y="1348825"/>
            <a:ext cx="39978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ubTitle" idx="1"/>
          </p:nvPr>
        </p:nvSpPr>
        <p:spPr>
          <a:xfrm>
            <a:off x="312975" y="2918725"/>
            <a:ext cx="39978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0"/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DOC TITLE NAME HERE</a:t>
            </a:r>
            <a:endParaRPr sz="150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9586"/>
              </a:buClr>
              <a:buSzPts val="1800"/>
              <a:buFont typeface="Roboto Condensed"/>
              <a:buNone/>
              <a:defRPr>
                <a:solidFill>
                  <a:srgbClr val="A1958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1"/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DOC TITLE NAME HERE</a:t>
            </a:r>
            <a:endParaRPr sz="150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2"/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DOC TITLE NAME HERE</a:t>
            </a:r>
            <a:endParaRPr sz="150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11700" y="771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Teko Medium"/>
              <a:buNone/>
              <a:defRPr sz="2800">
                <a:solidFill>
                  <a:srgbClr val="1D252C"/>
                </a:solidFill>
                <a:latin typeface="Teko Medium"/>
                <a:ea typeface="Teko Medium"/>
                <a:cs typeface="Teko Medium"/>
                <a:sym typeface="Tek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None/>
              <a:defRPr sz="2800">
                <a:solidFill>
                  <a:srgbClr val="1D252C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None/>
              <a:defRPr sz="2800">
                <a:solidFill>
                  <a:srgbClr val="1D252C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None/>
              <a:defRPr sz="2800">
                <a:solidFill>
                  <a:srgbClr val="1D252C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None/>
              <a:defRPr sz="2800">
                <a:solidFill>
                  <a:srgbClr val="1D252C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None/>
              <a:defRPr sz="2800">
                <a:solidFill>
                  <a:srgbClr val="1D252C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None/>
              <a:defRPr sz="2800">
                <a:solidFill>
                  <a:srgbClr val="1D252C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None/>
              <a:defRPr sz="2800">
                <a:solidFill>
                  <a:srgbClr val="1D252C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None/>
              <a:defRPr sz="2800">
                <a:solidFill>
                  <a:srgbClr val="1D252C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11700" y="1479075"/>
            <a:ext cx="8520600" cy="28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1800"/>
              <a:buFont typeface="Roboto Condensed Light"/>
              <a:buChar char="●"/>
              <a:defRPr sz="1800">
                <a:solidFill>
                  <a:srgbClr val="1D252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1400"/>
              <a:buFont typeface="Roboto Condensed Light"/>
              <a:buChar char="○"/>
              <a:defRPr>
                <a:solidFill>
                  <a:srgbClr val="1D252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1400"/>
              <a:buFont typeface="Roboto Condensed Light"/>
              <a:buChar char="■"/>
              <a:defRPr>
                <a:solidFill>
                  <a:srgbClr val="1D252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1400"/>
              <a:buFont typeface="Roboto Condensed Light"/>
              <a:buChar char="●"/>
              <a:defRPr>
                <a:solidFill>
                  <a:srgbClr val="1D252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1400"/>
              <a:buFont typeface="Roboto Condensed Light"/>
              <a:buChar char="○"/>
              <a:defRPr>
                <a:solidFill>
                  <a:srgbClr val="1D252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1400"/>
              <a:buFont typeface="Roboto Condensed Light"/>
              <a:buChar char="■"/>
              <a:defRPr>
                <a:solidFill>
                  <a:srgbClr val="1D252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1400"/>
              <a:buFont typeface="Roboto Condensed Light"/>
              <a:buChar char="●"/>
              <a:defRPr>
                <a:solidFill>
                  <a:srgbClr val="1D252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1400"/>
              <a:buFont typeface="Roboto Condensed Light"/>
              <a:buChar char="○"/>
              <a:defRPr>
                <a:solidFill>
                  <a:srgbClr val="1D252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1400"/>
              <a:buFont typeface="Roboto Condensed Light"/>
              <a:buChar char="■"/>
              <a:defRPr>
                <a:solidFill>
                  <a:srgbClr val="1D252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800">
                <a:solidFill>
                  <a:srgbClr val="CFD1D0"/>
                </a:solidFill>
                <a:latin typeface="Teko Medium"/>
                <a:ea typeface="Teko Medium"/>
                <a:cs typeface="Teko Medium"/>
                <a:sym typeface="Teko Medium"/>
              </a:defRPr>
            </a:lvl1pPr>
            <a:lvl2pPr lvl="1" algn="r">
              <a:buNone/>
              <a:defRPr sz="800">
                <a:solidFill>
                  <a:srgbClr val="CFD1D0"/>
                </a:solidFill>
                <a:latin typeface="Teko Medium"/>
                <a:ea typeface="Teko Medium"/>
                <a:cs typeface="Teko Medium"/>
                <a:sym typeface="Teko Medium"/>
              </a:defRPr>
            </a:lvl2pPr>
            <a:lvl3pPr lvl="2" algn="r">
              <a:buNone/>
              <a:defRPr sz="800">
                <a:solidFill>
                  <a:srgbClr val="CFD1D0"/>
                </a:solidFill>
                <a:latin typeface="Teko Medium"/>
                <a:ea typeface="Teko Medium"/>
                <a:cs typeface="Teko Medium"/>
                <a:sym typeface="Teko Medium"/>
              </a:defRPr>
            </a:lvl3pPr>
            <a:lvl4pPr lvl="3" algn="r">
              <a:buNone/>
              <a:defRPr sz="800">
                <a:solidFill>
                  <a:srgbClr val="CFD1D0"/>
                </a:solidFill>
                <a:latin typeface="Teko Medium"/>
                <a:ea typeface="Teko Medium"/>
                <a:cs typeface="Teko Medium"/>
                <a:sym typeface="Teko Medium"/>
              </a:defRPr>
            </a:lvl4pPr>
            <a:lvl5pPr lvl="4" algn="r">
              <a:buNone/>
              <a:defRPr sz="800">
                <a:solidFill>
                  <a:srgbClr val="CFD1D0"/>
                </a:solidFill>
                <a:latin typeface="Teko Medium"/>
                <a:ea typeface="Teko Medium"/>
                <a:cs typeface="Teko Medium"/>
                <a:sym typeface="Teko Medium"/>
              </a:defRPr>
            </a:lvl5pPr>
            <a:lvl6pPr lvl="5" algn="r">
              <a:buNone/>
              <a:defRPr sz="800">
                <a:solidFill>
                  <a:srgbClr val="CFD1D0"/>
                </a:solidFill>
                <a:latin typeface="Teko Medium"/>
                <a:ea typeface="Teko Medium"/>
                <a:cs typeface="Teko Medium"/>
                <a:sym typeface="Teko Medium"/>
              </a:defRPr>
            </a:lvl6pPr>
            <a:lvl7pPr lvl="6" algn="r">
              <a:buNone/>
              <a:defRPr sz="800">
                <a:solidFill>
                  <a:srgbClr val="CFD1D0"/>
                </a:solidFill>
                <a:latin typeface="Teko Medium"/>
                <a:ea typeface="Teko Medium"/>
                <a:cs typeface="Teko Medium"/>
                <a:sym typeface="Teko Medium"/>
              </a:defRPr>
            </a:lvl7pPr>
            <a:lvl8pPr lvl="7" algn="r">
              <a:buNone/>
              <a:defRPr sz="800">
                <a:solidFill>
                  <a:srgbClr val="CFD1D0"/>
                </a:solidFill>
                <a:latin typeface="Teko Medium"/>
                <a:ea typeface="Teko Medium"/>
                <a:cs typeface="Teko Medium"/>
                <a:sym typeface="Teko Medium"/>
              </a:defRPr>
            </a:lvl8pPr>
            <a:lvl9pPr lvl="8" algn="r">
              <a:buNone/>
              <a:defRPr sz="800">
                <a:solidFill>
                  <a:srgbClr val="CFD1D0"/>
                </a:solidFill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4.wdp"/><Relationship Id="rId18" Type="http://schemas.microsoft.com/office/2007/relationships/hdphoto" Target="../media/hdphoto6.wdp"/><Relationship Id="rId3" Type="http://schemas.microsoft.com/office/2007/relationships/hdphoto" Target="../media/hdphoto1.wdp"/><Relationship Id="rId21" Type="http://schemas.openxmlformats.org/officeDocument/2006/relationships/image" Target="../media/image21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17" Type="http://schemas.openxmlformats.org/officeDocument/2006/relationships/image" Target="../media/image19.png"/><Relationship Id="rId25" Type="http://schemas.microsoft.com/office/2007/relationships/hdphoto" Target="../media/hdphoto9.wdp"/><Relationship Id="rId2" Type="http://schemas.openxmlformats.org/officeDocument/2006/relationships/image" Target="../media/image9.png"/><Relationship Id="rId16" Type="http://schemas.microsoft.com/office/2007/relationships/hdphoto" Target="../media/hdphoto5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15.svg"/><Relationship Id="rId24" Type="http://schemas.openxmlformats.org/officeDocument/2006/relationships/image" Target="../media/image23.png"/><Relationship Id="rId5" Type="http://schemas.openxmlformats.org/officeDocument/2006/relationships/image" Target="../media/image11.png"/><Relationship Id="rId15" Type="http://schemas.openxmlformats.org/officeDocument/2006/relationships/image" Target="../media/image18.png"/><Relationship Id="rId23" Type="http://schemas.microsoft.com/office/2007/relationships/hdphoto" Target="../media/hdphoto8.wdp"/><Relationship Id="rId10" Type="http://schemas.openxmlformats.org/officeDocument/2006/relationships/image" Target="../media/image14.png"/><Relationship Id="rId19" Type="http://schemas.openxmlformats.org/officeDocument/2006/relationships/image" Target="../media/image20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17.png"/><Relationship Id="rId22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la.mil/Portals/104/Documents/TroopSupport/ConstructionandEquipment/Spec%20Ops%20Equip/SOE_Customer_Guidelines_(March_2023).pdf?ver=jOVZyrKtgAQa0awpoGuVuQ%3d%3d" TargetMode="External"/><Relationship Id="rId2" Type="http://schemas.openxmlformats.org/officeDocument/2006/relationships/hyperlink" Target="https://www.dla.mil/Portals/104/Documents/TroopSupport/ConstructionandEquipment/Spec%20Ops%20Equip/(SOE)%20Order%20Request.xlsx?ver=aqbmOWsjvc0Hgq930iJBQg%3d%3d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hyperlink" Target="https://www.dla.mil/Portals/104/Documents/TroopSupport/ConstructionandEquipment/Spec%20Ops%20Equip/SOE%20CustomerGuidelines%20(January%202022).pdf?ver=Aassn-q1GB355EyV57gwtA%3d%3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mailto:SOEPriceAcknowledge@dla.mil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support@noble.com" TargetMode="External"/><Relationship Id="rId5" Type="http://schemas.openxmlformats.org/officeDocument/2006/relationships/hyperlink" Target="mailto:mgood@noble.com" TargetMode="External"/><Relationship Id="rId4" Type="http://schemas.openxmlformats.org/officeDocument/2006/relationships/hyperlink" Target="mailto:cmattingly@noble.com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flag&#10;&#10;Description automatically generated">
            <a:extLst>
              <a:ext uri="{FF2B5EF4-FFF2-40B4-BE49-F238E27FC236}">
                <a16:creationId xmlns:a16="http://schemas.microsoft.com/office/drawing/2014/main" id="{0D26733A-E7FE-4DF7-411F-051889583B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2920"/>
            <a:ext cx="9144000" cy="4640579"/>
          </a:xfrm>
          <a:prstGeom prst="rect">
            <a:avLst/>
          </a:prstGeom>
        </p:spPr>
      </p:pic>
      <p:sp>
        <p:nvSpPr>
          <p:cNvPr id="105" name="Google Shape;105;p20"/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CBA91D-98A2-18D4-83A9-D64398396281}"/>
              </a:ext>
            </a:extLst>
          </p:cNvPr>
          <p:cNvSpPr txBox="1"/>
          <p:nvPr/>
        </p:nvSpPr>
        <p:spPr>
          <a:xfrm>
            <a:off x="222066" y="4774168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chemeClr val="bg1">
                  <a:lumMod val="85000"/>
                </a:schemeClr>
              </a:solidFill>
              <a:effectLst/>
            </a:endParaRPr>
          </a:p>
        </p:txBody>
      </p:sp>
      <p:pic>
        <p:nvPicPr>
          <p:cNvPr id="6" name="Picture 5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6D04DD1C-A340-B661-831D-6FC30464D8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210" y="736322"/>
            <a:ext cx="6461760" cy="3588308"/>
          </a:xfrm>
          <a:prstGeom prst="rect">
            <a:avLst/>
          </a:prstGeom>
        </p:spPr>
      </p:pic>
      <p:sp>
        <p:nvSpPr>
          <p:cNvPr id="9" name="Google Shape;84;p17">
            <a:extLst>
              <a:ext uri="{FF2B5EF4-FFF2-40B4-BE49-F238E27FC236}">
                <a16:creationId xmlns:a16="http://schemas.microsoft.com/office/drawing/2014/main" id="{C040D111-2208-6FA6-14F5-BAB7FC2FB636}"/>
              </a:ext>
            </a:extLst>
          </p:cNvPr>
          <p:cNvSpPr txBox="1">
            <a:spLocks/>
          </p:cNvSpPr>
          <p:nvPr/>
        </p:nvSpPr>
        <p:spPr>
          <a:xfrm>
            <a:off x="311700" y="3727293"/>
            <a:ext cx="8520600" cy="8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Teko SemiBold"/>
              <a:buNone/>
              <a:defRPr sz="2800" b="0" i="0" u="none" strike="noStrike" cap="none">
                <a:solidFill>
                  <a:srgbClr val="1D252C"/>
                </a:solidFill>
                <a:latin typeface="Teko SemiBold"/>
                <a:ea typeface="Teko SemiBold"/>
                <a:cs typeface="Teko SemiBold"/>
                <a:sym typeface="Teko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i="1">
                <a:solidFill>
                  <a:schemeClr val="bg1"/>
                </a:solidFill>
              </a:rPr>
              <a:t>DLA TLS SOE </a:t>
            </a:r>
            <a:r>
              <a:rPr lang="en-US" i="1" dirty="0">
                <a:solidFill>
                  <a:schemeClr val="bg1"/>
                </a:solidFill>
              </a:rPr>
              <a:t>CONTRACT BRIEF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D0E76F-C1DA-F02E-E2EC-337C812BB243}"/>
              </a:ext>
            </a:extLst>
          </p:cNvPr>
          <p:cNvSpPr txBox="1"/>
          <p:nvPr/>
        </p:nvSpPr>
        <p:spPr>
          <a:xfrm>
            <a:off x="8031925" y="4774168"/>
            <a:ext cx="90865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</a:rPr>
              <a:t>March </a:t>
            </a:r>
            <a:r>
              <a:rPr lang="en-US" sz="800" b="0" i="0" u="none" strike="noStrike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2025</a:t>
            </a:r>
            <a:endParaRPr lang="en-US" sz="800" b="0" dirty="0"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6541A9F-6C35-76D0-28BE-43679C68BA37}"/>
              </a:ext>
            </a:extLst>
          </p:cNvPr>
          <p:cNvSpPr/>
          <p:nvPr/>
        </p:nvSpPr>
        <p:spPr>
          <a:xfrm>
            <a:off x="5347226" y="2809188"/>
            <a:ext cx="3796774" cy="2334312"/>
          </a:xfrm>
          <a:prstGeom prst="rect">
            <a:avLst/>
          </a:prstGeom>
          <a:solidFill>
            <a:srgbClr val="1B24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2FBFB-A6FF-D8C4-B6C0-A9BB0EC8D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1B242D"/>
                </a:solidFill>
              </a:rPr>
              <a:t>YOUR TRUSTED PARTNER IN READINESS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307AF-85F5-7478-6283-62EF0226C5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F312062-D3C0-E4D5-F5FE-4EC9C0F3E0C2}"/>
              </a:ext>
            </a:extLst>
          </p:cNvPr>
          <p:cNvSpPr txBox="1">
            <a:spLocks/>
          </p:cNvSpPr>
          <p:nvPr/>
        </p:nvSpPr>
        <p:spPr>
          <a:xfrm>
            <a:off x="5487435" y="2939829"/>
            <a:ext cx="3516356" cy="215862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25450" indent="-285750">
              <a:lnSpc>
                <a:spcPct val="120000"/>
              </a:lnSpc>
              <a:buClr>
                <a:srgbClr val="A29584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Headquarters: Boston, Massachusetts</a:t>
            </a:r>
          </a:p>
          <a:p>
            <a:pPr marL="425450" indent="-285750">
              <a:lnSpc>
                <a:spcPct val="120000"/>
              </a:lnSpc>
              <a:buClr>
                <a:srgbClr val="A29584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15,000 Suppliers</a:t>
            </a:r>
          </a:p>
          <a:p>
            <a:pPr marL="425450" indent="-285750">
              <a:lnSpc>
                <a:spcPct val="120000"/>
              </a:lnSpc>
              <a:buClr>
                <a:srgbClr val="A29584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1M+ Products</a:t>
            </a:r>
          </a:p>
          <a:p>
            <a:pPr marL="425450" indent="-285750">
              <a:lnSpc>
                <a:spcPct val="120000"/>
              </a:lnSpc>
              <a:buClr>
                <a:srgbClr val="A29584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50 Locations</a:t>
            </a:r>
          </a:p>
          <a:p>
            <a:pPr marL="425450" indent="-285750">
              <a:lnSpc>
                <a:spcPct val="120000"/>
              </a:lnSpc>
              <a:buClr>
                <a:srgbClr val="A29584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150+ Contract Vehicles</a:t>
            </a:r>
          </a:p>
          <a:p>
            <a:pPr marL="425450" indent="-285750">
              <a:lnSpc>
                <a:spcPct val="120000"/>
              </a:lnSpc>
              <a:buClr>
                <a:srgbClr val="A29584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Certified Small Business</a:t>
            </a:r>
          </a:p>
          <a:p>
            <a:pPr marL="425450" indent="-285750">
              <a:lnSpc>
                <a:spcPct val="120000"/>
              </a:lnSpc>
              <a:buClr>
                <a:srgbClr val="A29584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ISO Certifications: 9001:2015, 14001:2015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7685E6-9A95-439F-317C-AD930C7E5BD7}"/>
              </a:ext>
            </a:extLst>
          </p:cNvPr>
          <p:cNvSpPr txBox="1"/>
          <p:nvPr/>
        </p:nvSpPr>
        <p:spPr>
          <a:xfrm>
            <a:off x="2690888" y="3339288"/>
            <a:ext cx="1287109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 TLS Prime Vendor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E03FE19-B47B-11A0-100E-CEEC5BCEAA5A}"/>
              </a:ext>
            </a:extLst>
          </p:cNvPr>
          <p:cNvSpPr txBox="1">
            <a:spLocks/>
          </p:cNvSpPr>
          <p:nvPr/>
        </p:nvSpPr>
        <p:spPr>
          <a:xfrm>
            <a:off x="324108" y="1268302"/>
            <a:ext cx="4867268" cy="230306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61C21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 Medium" panose="02000000000000000000" pitchFamily="2" charset="0"/>
              </a:rPr>
              <a:t>NOBLE provides global sustainment and operational support for the U.S. military and civilian government agencies with an unparalleled range of mission-critical products and services.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61C21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 Medium" panose="02000000000000000000" pitchFamily="2" charset="0"/>
              </a:rPr>
              <a:t>Our supply chain contains over 15,000 suppliers and millions of products. We offer top brands and cutting-edge technologies to assist with your equipment's total life-cycle sustainment.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 Condensed" panose="02000000000000000000" pitchFamily="2" charset="0"/>
              <a:ea typeface="Roboto Condensed" panose="02000000000000000000" pitchFamily="2" charset="0"/>
              <a:cs typeface="Roboto Condensed Medium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7ED8EC-1369-C04E-D05F-3B0B9110DB00}"/>
              </a:ext>
            </a:extLst>
          </p:cNvPr>
          <p:cNvSpPr txBox="1"/>
          <p:nvPr/>
        </p:nvSpPr>
        <p:spPr>
          <a:xfrm>
            <a:off x="222066" y="4774168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rgbClr val="1B242D"/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rgbClr val="1B242D"/>
              </a:solidFill>
              <a:effectLst/>
            </a:endParaRPr>
          </a:p>
        </p:txBody>
      </p:sp>
      <p:pic>
        <p:nvPicPr>
          <p:cNvPr id="16" name="Picture 15" descr="A group of people in a boat&#10;&#10;Description automatically generated">
            <a:extLst>
              <a:ext uri="{FF2B5EF4-FFF2-40B4-BE49-F238E27FC236}">
                <a16:creationId xmlns:a16="http://schemas.microsoft.com/office/drawing/2014/main" id="{B914A51D-FA84-004F-4CCB-3A8B2C0FD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7226" y="506129"/>
            <a:ext cx="3796774" cy="2303059"/>
          </a:xfrm>
          <a:prstGeom prst="rect">
            <a:avLst/>
          </a:prstGeom>
        </p:spPr>
      </p:pic>
      <p:pic>
        <p:nvPicPr>
          <p:cNvPr id="4" name="Picture 3" descr="A logo of a military agency&#10;&#10;Description automatically generated">
            <a:extLst>
              <a:ext uri="{FF2B5EF4-FFF2-40B4-BE49-F238E27FC236}">
                <a16:creationId xmlns:a16="http://schemas.microsoft.com/office/drawing/2014/main" id="{7994697D-158C-6F6E-CF4E-7ABC887B8A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5600" y="3168347"/>
            <a:ext cx="1003169" cy="121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58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14480-99BF-BCAE-05D4-E834E062F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08" y="78296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DOMAINS 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8B2E6-BBFA-85F9-0D80-1C10416CB3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D7045-7AFB-14B6-1204-E20D2B1A0A9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2842" y="1243874"/>
            <a:ext cx="2911403" cy="3416300"/>
          </a:xfrm>
        </p:spPr>
        <p:txBody>
          <a:bodyPr>
            <a:noAutofit/>
          </a:bodyPr>
          <a:lstStyle/>
          <a:p>
            <a:pPr marL="11430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eko Medium" panose="02000000000000000000" pitchFamily="2" charset="0"/>
              </a:rPr>
              <a:t>NOBLE offers rapid acquisition of commercial-off-the-shelf technology to support the U.S. military, civilian government agencies, and private sector customers. </a:t>
            </a:r>
            <a:r>
              <a:rPr lang="en-US" sz="140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 Medium"/>
                <a:sym typeface="Roboto Condensed Medium"/>
              </a:rPr>
              <a:t>NOBLE Subject Matter Experts </a:t>
            </a:r>
            <a:r>
              <a:rPr lang="en-US" sz="140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(SMEs) understand our customer’s requirements, offer the best solutions, and provide installation, training, and service throughout their product's life cycle. </a:t>
            </a:r>
            <a:endParaRPr lang="en-US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114300" indent="0">
              <a:lnSpc>
                <a:spcPct val="100000"/>
              </a:lnSpc>
              <a:buNone/>
            </a:pPr>
            <a:br>
              <a:rPr lang="en-US" sz="140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eko Medium" panose="02000000000000000000" pitchFamily="2" charset="0"/>
              </a:rPr>
            </a:br>
            <a:endParaRPr lang="en-US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DD1D74-1C96-95C2-290A-85D491F946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59151" y="483327"/>
            <a:ext cx="6098665" cy="466017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EEB6FDC-7631-DF26-96A3-E82B2690A5B0}"/>
              </a:ext>
            </a:extLst>
          </p:cNvPr>
          <p:cNvGrpSpPr/>
          <p:nvPr/>
        </p:nvGrpSpPr>
        <p:grpSpPr>
          <a:xfrm>
            <a:off x="4676442" y="1217609"/>
            <a:ext cx="4155860" cy="3348213"/>
            <a:chOff x="2252033" y="1185672"/>
            <a:chExt cx="4763479" cy="3348213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F2034205-5908-9255-DD56-CEDFB221D4EC}"/>
                </a:ext>
              </a:extLst>
            </p:cNvPr>
            <p:cNvSpPr/>
            <p:nvPr/>
          </p:nvSpPr>
          <p:spPr>
            <a:xfrm>
              <a:off x="2252033" y="1185672"/>
              <a:ext cx="3579355" cy="493865"/>
            </a:xfrm>
            <a:custGeom>
              <a:avLst/>
              <a:gdLst>
                <a:gd name="connsiteX0" fmla="*/ 0 w 17241733"/>
                <a:gd name="connsiteY0" fmla="*/ 0 h 1495168"/>
                <a:gd name="connsiteX1" fmla="*/ 16787023 w 17241733"/>
                <a:gd name="connsiteY1" fmla="*/ 0 h 1495168"/>
                <a:gd name="connsiteX2" fmla="*/ 17241733 w 17241733"/>
                <a:gd name="connsiteY2" fmla="*/ 1495168 h 1495168"/>
                <a:gd name="connsiteX3" fmla="*/ 454711 w 17241733"/>
                <a:gd name="connsiteY3" fmla="*/ 1495168 h 149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1733" h="1495168">
                  <a:moveTo>
                    <a:pt x="0" y="0"/>
                  </a:moveTo>
                  <a:lnTo>
                    <a:pt x="16787023" y="0"/>
                  </a:lnTo>
                  <a:lnTo>
                    <a:pt x="17241733" y="1495168"/>
                  </a:lnTo>
                  <a:lnTo>
                    <a:pt x="454711" y="1495168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4890CFDA-FDDB-4FFA-31A2-881423953A28}"/>
                </a:ext>
              </a:extLst>
            </p:cNvPr>
            <p:cNvSpPr/>
            <p:nvPr/>
          </p:nvSpPr>
          <p:spPr>
            <a:xfrm>
              <a:off x="2408860" y="1756541"/>
              <a:ext cx="3523151" cy="493865"/>
            </a:xfrm>
            <a:custGeom>
              <a:avLst/>
              <a:gdLst>
                <a:gd name="connsiteX0" fmla="*/ 0 w 17241733"/>
                <a:gd name="connsiteY0" fmla="*/ 0 h 1495168"/>
                <a:gd name="connsiteX1" fmla="*/ 16787023 w 17241733"/>
                <a:gd name="connsiteY1" fmla="*/ 0 h 1495168"/>
                <a:gd name="connsiteX2" fmla="*/ 17241733 w 17241733"/>
                <a:gd name="connsiteY2" fmla="*/ 1495168 h 1495168"/>
                <a:gd name="connsiteX3" fmla="*/ 454711 w 17241733"/>
                <a:gd name="connsiteY3" fmla="*/ 1495168 h 149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1733" h="1495168">
                  <a:moveTo>
                    <a:pt x="0" y="0"/>
                  </a:moveTo>
                  <a:lnTo>
                    <a:pt x="16787023" y="0"/>
                  </a:lnTo>
                  <a:lnTo>
                    <a:pt x="17241733" y="1495168"/>
                  </a:lnTo>
                  <a:lnTo>
                    <a:pt x="454711" y="1495168"/>
                  </a:lnTo>
                  <a:close/>
                </a:path>
              </a:pathLst>
            </a:custGeom>
            <a:solidFill>
              <a:srgbClr val="A2958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A29584"/>
                </a:solidFill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F9171C19-C6E7-BBCD-F511-CEE56B967794}"/>
                </a:ext>
              </a:extLst>
            </p:cNvPr>
            <p:cNvSpPr/>
            <p:nvPr/>
          </p:nvSpPr>
          <p:spPr>
            <a:xfrm>
              <a:off x="2531044" y="2327410"/>
              <a:ext cx="3523151" cy="493865"/>
            </a:xfrm>
            <a:custGeom>
              <a:avLst/>
              <a:gdLst>
                <a:gd name="connsiteX0" fmla="*/ 0 w 17241733"/>
                <a:gd name="connsiteY0" fmla="*/ 0 h 1495168"/>
                <a:gd name="connsiteX1" fmla="*/ 16787023 w 17241733"/>
                <a:gd name="connsiteY1" fmla="*/ 0 h 1495168"/>
                <a:gd name="connsiteX2" fmla="*/ 17241733 w 17241733"/>
                <a:gd name="connsiteY2" fmla="*/ 1495168 h 1495168"/>
                <a:gd name="connsiteX3" fmla="*/ 454710 w 17241733"/>
                <a:gd name="connsiteY3" fmla="*/ 1495168 h 149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1733" h="1495168">
                  <a:moveTo>
                    <a:pt x="0" y="0"/>
                  </a:moveTo>
                  <a:lnTo>
                    <a:pt x="16787023" y="0"/>
                  </a:lnTo>
                  <a:lnTo>
                    <a:pt x="17241733" y="1495168"/>
                  </a:lnTo>
                  <a:lnTo>
                    <a:pt x="454710" y="1495168"/>
                  </a:lnTo>
                  <a:close/>
                </a:path>
              </a:pathLst>
            </a:custGeom>
            <a:solidFill>
              <a:srgbClr val="C22133">
                <a:alpha val="6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B0524265-AD30-FA6B-E189-B08F8FA0685D}"/>
                </a:ext>
              </a:extLst>
            </p:cNvPr>
            <p:cNvSpPr/>
            <p:nvPr/>
          </p:nvSpPr>
          <p:spPr>
            <a:xfrm>
              <a:off x="2687283" y="2898280"/>
              <a:ext cx="3500277" cy="493865"/>
            </a:xfrm>
            <a:custGeom>
              <a:avLst/>
              <a:gdLst>
                <a:gd name="connsiteX0" fmla="*/ 0 w 17241733"/>
                <a:gd name="connsiteY0" fmla="*/ 0 h 1495168"/>
                <a:gd name="connsiteX1" fmla="*/ 16787023 w 17241733"/>
                <a:gd name="connsiteY1" fmla="*/ 0 h 1495168"/>
                <a:gd name="connsiteX2" fmla="*/ 17241733 w 17241733"/>
                <a:gd name="connsiteY2" fmla="*/ 1495168 h 1495168"/>
                <a:gd name="connsiteX3" fmla="*/ 454710 w 17241733"/>
                <a:gd name="connsiteY3" fmla="*/ 1495168 h 149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1733" h="1495168">
                  <a:moveTo>
                    <a:pt x="0" y="0"/>
                  </a:moveTo>
                  <a:lnTo>
                    <a:pt x="16787023" y="0"/>
                  </a:lnTo>
                  <a:lnTo>
                    <a:pt x="17241733" y="1495168"/>
                  </a:lnTo>
                  <a:lnTo>
                    <a:pt x="454710" y="1495168"/>
                  </a:lnTo>
                  <a:close/>
                </a:path>
              </a:pathLst>
            </a:custGeom>
            <a:solidFill>
              <a:srgbClr val="1B242D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1964CF32-B471-C455-87AC-6B97DD2195F1}"/>
                </a:ext>
              </a:extLst>
            </p:cNvPr>
            <p:cNvSpPr/>
            <p:nvPr/>
          </p:nvSpPr>
          <p:spPr>
            <a:xfrm>
              <a:off x="2873623" y="3469149"/>
              <a:ext cx="3500277" cy="493865"/>
            </a:xfrm>
            <a:custGeom>
              <a:avLst/>
              <a:gdLst>
                <a:gd name="connsiteX0" fmla="*/ 0 w 17241733"/>
                <a:gd name="connsiteY0" fmla="*/ 0 h 1495168"/>
                <a:gd name="connsiteX1" fmla="*/ 16787023 w 17241733"/>
                <a:gd name="connsiteY1" fmla="*/ 0 h 1495168"/>
                <a:gd name="connsiteX2" fmla="*/ 17241733 w 17241733"/>
                <a:gd name="connsiteY2" fmla="*/ 1495168 h 1495168"/>
                <a:gd name="connsiteX3" fmla="*/ 454710 w 17241733"/>
                <a:gd name="connsiteY3" fmla="*/ 1495168 h 149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1733" h="1495168">
                  <a:moveTo>
                    <a:pt x="0" y="0"/>
                  </a:moveTo>
                  <a:lnTo>
                    <a:pt x="16787023" y="0"/>
                  </a:lnTo>
                  <a:lnTo>
                    <a:pt x="17241733" y="1495168"/>
                  </a:lnTo>
                  <a:lnTo>
                    <a:pt x="454710" y="1495168"/>
                  </a:lnTo>
                  <a:close/>
                </a:path>
              </a:pathLst>
            </a:custGeom>
            <a:solidFill>
              <a:srgbClr val="A29584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20">
              <a:extLst>
                <a:ext uri="{FF2B5EF4-FFF2-40B4-BE49-F238E27FC236}">
                  <a16:creationId xmlns:a16="http://schemas.microsoft.com/office/drawing/2014/main" id="{90C042CB-8407-1204-288F-8E1F7CDB6672}"/>
                </a:ext>
              </a:extLst>
            </p:cNvPr>
            <p:cNvSpPr/>
            <p:nvPr/>
          </p:nvSpPr>
          <p:spPr>
            <a:xfrm>
              <a:off x="3013418" y="4040020"/>
              <a:ext cx="3465645" cy="493865"/>
            </a:xfrm>
            <a:custGeom>
              <a:avLst/>
              <a:gdLst>
                <a:gd name="connsiteX0" fmla="*/ 0 w 17241733"/>
                <a:gd name="connsiteY0" fmla="*/ 0 h 1495168"/>
                <a:gd name="connsiteX1" fmla="*/ 16787023 w 17241733"/>
                <a:gd name="connsiteY1" fmla="*/ 0 h 1495168"/>
                <a:gd name="connsiteX2" fmla="*/ 17241733 w 17241733"/>
                <a:gd name="connsiteY2" fmla="*/ 1495168 h 1495168"/>
                <a:gd name="connsiteX3" fmla="*/ 454711 w 17241733"/>
                <a:gd name="connsiteY3" fmla="*/ 1495168 h 149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1733" h="1495168">
                  <a:moveTo>
                    <a:pt x="0" y="0"/>
                  </a:moveTo>
                  <a:lnTo>
                    <a:pt x="16787023" y="0"/>
                  </a:lnTo>
                  <a:lnTo>
                    <a:pt x="17241733" y="1495168"/>
                  </a:lnTo>
                  <a:lnTo>
                    <a:pt x="454711" y="1495168"/>
                  </a:lnTo>
                  <a:close/>
                </a:path>
              </a:pathLst>
            </a:custGeom>
            <a:solidFill>
              <a:schemeClr val="bg1">
                <a:lumMod val="65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29955EB-91C2-E13A-8881-90A537B51A1D}"/>
                </a:ext>
              </a:extLst>
            </p:cNvPr>
            <p:cNvSpPr txBox="1"/>
            <p:nvPr/>
          </p:nvSpPr>
          <p:spPr>
            <a:xfrm>
              <a:off x="2519189" y="1250927"/>
              <a:ext cx="42367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cap="all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eko" panose="02000000000000000000" pitchFamily="50" charset="0"/>
                  <a:cs typeface="Teko" panose="02000000000000000000" pitchFamily="50" charset="0"/>
                </a:rPr>
                <a:t>AEROSPACE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91DC86-F8DA-9D70-791C-D7BF54BE7314}"/>
                </a:ext>
              </a:extLst>
            </p:cNvPr>
            <p:cNvSpPr txBox="1"/>
            <p:nvPr/>
          </p:nvSpPr>
          <p:spPr>
            <a:xfrm>
              <a:off x="2687283" y="1794401"/>
              <a:ext cx="30684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cap="all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eko" panose="02000000000000000000" pitchFamily="50" charset="0"/>
                  <a:cs typeface="Teko" panose="02000000000000000000" pitchFamily="50" charset="0"/>
                </a:rPr>
                <a:t>C5ISR</a:t>
              </a:r>
              <a:endParaRPr lang="en-US" sz="1600" cap="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ko" panose="02000000000000000000" pitchFamily="50" charset="0"/>
                <a:cs typeface="Teko" panose="02000000000000000000" pitchFamily="50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FCDCB2-6C6B-5F94-9511-B4B61B19D589}"/>
                </a:ext>
              </a:extLst>
            </p:cNvPr>
            <p:cNvSpPr txBox="1"/>
            <p:nvPr/>
          </p:nvSpPr>
          <p:spPr>
            <a:xfrm>
              <a:off x="2840415" y="2362716"/>
              <a:ext cx="29909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cap="all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eko" panose="02000000000000000000" pitchFamily="50" charset="0"/>
                  <a:cs typeface="Teko" panose="02000000000000000000" pitchFamily="50" charset="0"/>
                </a:rPr>
                <a:t>CBRNE</a:t>
              </a:r>
              <a:endParaRPr lang="en-US" sz="1600" cap="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ko" panose="02000000000000000000" pitchFamily="50" charset="0"/>
                <a:cs typeface="Teko" panose="02000000000000000000" pitchFamily="50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53964CC-AE58-615E-4453-AC059D9D22E4}"/>
                </a:ext>
              </a:extLst>
            </p:cNvPr>
            <p:cNvSpPr txBox="1"/>
            <p:nvPr/>
          </p:nvSpPr>
          <p:spPr>
            <a:xfrm>
              <a:off x="3013418" y="2949581"/>
              <a:ext cx="27423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cap="all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eko" panose="02000000000000000000" pitchFamily="50" charset="0"/>
                  <a:cs typeface="Teko" panose="02000000000000000000" pitchFamily="50" charset="0"/>
                </a:rPr>
                <a:t>EXPEDITIONARY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74E474-AEC2-D25F-EBA9-091AF0E19388}"/>
                </a:ext>
              </a:extLst>
            </p:cNvPr>
            <p:cNvSpPr txBox="1"/>
            <p:nvPr/>
          </p:nvSpPr>
          <p:spPr>
            <a:xfrm>
              <a:off x="3164416" y="3515167"/>
              <a:ext cx="3851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cap="all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eko" panose="02000000000000000000" pitchFamily="50" charset="0"/>
                  <a:cs typeface="Teko" panose="02000000000000000000" pitchFamily="50" charset="0"/>
                </a:rPr>
                <a:t>MRO</a:t>
              </a:r>
              <a:endParaRPr lang="en-US" sz="1600" cap="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ko" panose="02000000000000000000" pitchFamily="50" charset="0"/>
                <a:cs typeface="Teko" panose="02000000000000000000" pitchFamily="50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C5DD5B-DB81-1A22-F473-DFF369D085F5}"/>
                </a:ext>
              </a:extLst>
            </p:cNvPr>
            <p:cNvSpPr txBox="1"/>
            <p:nvPr/>
          </p:nvSpPr>
          <p:spPr>
            <a:xfrm>
              <a:off x="3288243" y="4072220"/>
              <a:ext cx="32224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cap="all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eko" panose="02000000000000000000" pitchFamily="50" charset="0"/>
                  <a:cs typeface="Teko" panose="02000000000000000000" pitchFamily="50" charset="0"/>
                </a:rPr>
                <a:t>TACTICAL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EDB8887-B1FA-C861-EB85-E37786CA7486}"/>
              </a:ext>
            </a:extLst>
          </p:cNvPr>
          <p:cNvSpPr txBox="1"/>
          <p:nvPr/>
        </p:nvSpPr>
        <p:spPr>
          <a:xfrm>
            <a:off x="4471590" y="860578"/>
            <a:ext cx="4197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Teko SemiBold" panose="02000000000000000000" pitchFamily="2" charset="0"/>
                <a:cs typeface="Teko SemiBold" panose="02000000000000000000" pitchFamily="2" charset="0"/>
              </a:rPr>
              <a:t>NOBLE’S AREAS OF SUBJECT MATTER EXPERTISE</a:t>
            </a:r>
            <a:endParaRPr lang="en-US" dirty="0">
              <a:solidFill>
                <a:schemeClr val="bg1"/>
              </a:solidFill>
              <a:latin typeface="Teko SemiBold" panose="02000000000000000000" pitchFamily="2" charset="0"/>
              <a:cs typeface="Teko SemiBold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99EFD1-F4E5-EA2B-8AB1-4A8F36FF3260}"/>
              </a:ext>
            </a:extLst>
          </p:cNvPr>
          <p:cNvSpPr txBox="1"/>
          <p:nvPr/>
        </p:nvSpPr>
        <p:spPr>
          <a:xfrm>
            <a:off x="222066" y="4774168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rgbClr val="1B242D"/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rgbClr val="1B242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653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EE7BF55-3F3E-78CE-2D0B-5F3D13254872}"/>
              </a:ext>
            </a:extLst>
          </p:cNvPr>
          <p:cNvGrpSpPr/>
          <p:nvPr/>
        </p:nvGrpSpPr>
        <p:grpSpPr>
          <a:xfrm>
            <a:off x="-134580" y="612809"/>
            <a:ext cx="6834442" cy="4438810"/>
            <a:chOff x="-276549" y="669388"/>
            <a:chExt cx="7280302" cy="4728386"/>
          </a:xfrm>
        </p:grpSpPr>
        <p:pic>
          <p:nvPicPr>
            <p:cNvPr id="7" name="Picture 6" descr="A picture containing nature, silhouette&#10;&#10;Description automatically generated">
              <a:extLst>
                <a:ext uri="{FF2B5EF4-FFF2-40B4-BE49-F238E27FC236}">
                  <a16:creationId xmlns:a16="http://schemas.microsoft.com/office/drawing/2014/main" id="{481126E5-6273-360D-A313-79E628AE90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76549" y="669388"/>
              <a:ext cx="7280302" cy="472838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64E6E7-75F9-5F4B-6F67-F5128E9C6823}"/>
                </a:ext>
              </a:extLst>
            </p:cNvPr>
            <p:cNvSpPr txBox="1"/>
            <p:nvPr/>
          </p:nvSpPr>
          <p:spPr>
            <a:xfrm>
              <a:off x="78467" y="2764594"/>
              <a:ext cx="762271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SACRAMENTO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F1B0B7-39EC-D0EC-89CD-EC1840BA1BC1}"/>
                </a:ext>
              </a:extLst>
            </p:cNvPr>
            <p:cNvSpPr txBox="1"/>
            <p:nvPr/>
          </p:nvSpPr>
          <p:spPr>
            <a:xfrm>
              <a:off x="5891171" y="2542024"/>
              <a:ext cx="928493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STEVENSVILLE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77CAF5E-A62A-12EB-1F24-EFF50E0081C3}"/>
                </a:ext>
              </a:extLst>
            </p:cNvPr>
            <p:cNvSpPr txBox="1"/>
            <p:nvPr/>
          </p:nvSpPr>
          <p:spPr>
            <a:xfrm>
              <a:off x="4701103" y="3105023"/>
              <a:ext cx="680229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LEXINGTON</a:t>
              </a:r>
            </a:p>
          </p:txBody>
        </p:sp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F8DCBFC0-ED05-13AB-A396-88A70200A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7059" y="1719987"/>
              <a:ext cx="215195" cy="29546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C71B35-0018-5C33-79FD-9D0E5AD848BA}"/>
                </a:ext>
              </a:extLst>
            </p:cNvPr>
            <p:cNvSpPr txBox="1"/>
            <p:nvPr/>
          </p:nvSpPr>
          <p:spPr>
            <a:xfrm>
              <a:off x="3903633" y="3763320"/>
              <a:ext cx="851309" cy="37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OLIVE BRANCH DISTRIBUTION CENTER</a:t>
              </a:r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30E10A03-BFEA-4061-19DF-C5676ED46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2776" y="3540877"/>
              <a:ext cx="220485" cy="220485"/>
            </a:xfrm>
            <a:prstGeom prst="rect">
              <a:avLst/>
            </a:prstGeom>
          </p:spPr>
        </p:pic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803A18F8-6038-22DF-40FD-DEDC74B7F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8496" y="2945789"/>
              <a:ext cx="220485" cy="22048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52960F-8AFD-D1F8-6629-7F927711CE42}"/>
                </a:ext>
              </a:extLst>
            </p:cNvPr>
            <p:cNvSpPr txBox="1"/>
            <p:nvPr/>
          </p:nvSpPr>
          <p:spPr>
            <a:xfrm>
              <a:off x="702564" y="3175785"/>
              <a:ext cx="879384" cy="37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LAS VEGAS DISTRIBUTION CENTER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2E2DBF-244A-42B6-FB14-FBF4967FE1AA}"/>
                </a:ext>
              </a:extLst>
            </p:cNvPr>
            <p:cNvSpPr txBox="1"/>
            <p:nvPr/>
          </p:nvSpPr>
          <p:spPr>
            <a:xfrm>
              <a:off x="5210034" y="2905263"/>
              <a:ext cx="928493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HARRISONBURG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32B8B41-4910-13B5-B6A6-2B41285AA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941" y="2526697"/>
              <a:ext cx="111375" cy="25635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FB4DCBB-2351-3EB3-8E5F-5F0782462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11940" y="2836189"/>
              <a:ext cx="111375" cy="25635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4ED8C12-107D-F010-8123-66237F0A6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81955" y="2799564"/>
              <a:ext cx="111375" cy="25635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99CFC79-2247-7A38-DF08-695F085F1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52784" y="2617673"/>
              <a:ext cx="111375" cy="25635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94091F1-014F-F235-BFBB-D4BABD45DC2A}"/>
                </a:ext>
              </a:extLst>
            </p:cNvPr>
            <p:cNvSpPr txBox="1"/>
            <p:nvPr/>
          </p:nvSpPr>
          <p:spPr>
            <a:xfrm>
              <a:off x="5735860" y="2658186"/>
              <a:ext cx="928493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ALEXANDRIA</a:t>
              </a:r>
            </a:p>
          </p:txBody>
        </p:sp>
        <p:pic>
          <p:nvPicPr>
            <p:cNvPr id="22" name="Picture 21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F28436A8-3AC8-A579-0916-0F64EF0A6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4230" y="4016148"/>
              <a:ext cx="157106" cy="26548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CD3472-067F-B31D-1594-38B11650D39A}"/>
                </a:ext>
              </a:extLst>
            </p:cNvPr>
            <p:cNvSpPr txBox="1"/>
            <p:nvPr/>
          </p:nvSpPr>
          <p:spPr>
            <a:xfrm>
              <a:off x="5124545" y="2484400"/>
              <a:ext cx="875608" cy="28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LETTERKENNY ARMY DEPOT</a:t>
              </a:r>
            </a:p>
          </p:txBody>
        </p:sp>
        <p:pic>
          <p:nvPicPr>
            <p:cNvPr id="24" name="Picture 2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EB8F2B4D-0C8B-2FC6-1229-45459353C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03779" y="2327807"/>
              <a:ext cx="157106" cy="26548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583CF51-A6B9-EDAB-A0EA-8FB70FAEECCE}"/>
                </a:ext>
              </a:extLst>
            </p:cNvPr>
            <p:cNvSpPr txBox="1"/>
            <p:nvPr/>
          </p:nvSpPr>
          <p:spPr>
            <a:xfrm>
              <a:off x="4057198" y="2656164"/>
              <a:ext cx="680229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DIXON, IL</a:t>
              </a:r>
            </a:p>
          </p:txBody>
        </p:sp>
        <p:pic>
          <p:nvPicPr>
            <p:cNvPr id="26" name="Graphic 25" descr="Box with solid fill">
              <a:extLst>
                <a:ext uri="{FF2B5EF4-FFF2-40B4-BE49-F238E27FC236}">
                  <a16:creationId xmlns:a16="http://schemas.microsoft.com/office/drawing/2014/main" id="{F2D2456D-5155-D12A-08D1-9324E4AD7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299485" y="2514187"/>
              <a:ext cx="166344" cy="166344"/>
            </a:xfrm>
            <a:prstGeom prst="rect">
              <a:avLst/>
            </a:prstGeom>
          </p:spPr>
        </p:pic>
        <p:pic>
          <p:nvPicPr>
            <p:cNvPr id="27" name="Graphic 26" descr="Box with solid fill">
              <a:extLst>
                <a:ext uri="{FF2B5EF4-FFF2-40B4-BE49-F238E27FC236}">
                  <a16:creationId xmlns:a16="http://schemas.microsoft.com/office/drawing/2014/main" id="{C51719B9-09C3-F0B5-E18B-08B4DDBE8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37752" y="2971786"/>
              <a:ext cx="166344" cy="166344"/>
            </a:xfrm>
            <a:prstGeom prst="rect">
              <a:avLst/>
            </a:prstGeom>
          </p:spPr>
        </p:pic>
        <p:pic>
          <p:nvPicPr>
            <p:cNvPr id="28" name="Graphic 27" descr="Box with solid fill">
              <a:extLst>
                <a:ext uri="{FF2B5EF4-FFF2-40B4-BE49-F238E27FC236}">
                  <a16:creationId xmlns:a16="http://schemas.microsoft.com/office/drawing/2014/main" id="{C01FEC16-8B16-52E9-68B4-07EFF98D9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53690" y="2490080"/>
              <a:ext cx="166344" cy="166344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4C47B08-220D-3FE4-E1D4-2E6AF78E9CC8}"/>
                </a:ext>
              </a:extLst>
            </p:cNvPr>
            <p:cNvSpPr txBox="1"/>
            <p:nvPr/>
          </p:nvSpPr>
          <p:spPr>
            <a:xfrm>
              <a:off x="4601213" y="2329618"/>
              <a:ext cx="870398" cy="203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MEDINA, OH</a:t>
              </a:r>
            </a:p>
          </p:txBody>
        </p:sp>
        <p:pic>
          <p:nvPicPr>
            <p:cNvPr id="30" name="Graphic 29" descr="Box with solid fill">
              <a:extLst>
                <a:ext uri="{FF2B5EF4-FFF2-40B4-BE49-F238E27FC236}">
                  <a16:creationId xmlns:a16="http://schemas.microsoft.com/office/drawing/2014/main" id="{E66FE984-E0E1-7DF7-1085-5A00ECE6C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06865" y="2927741"/>
              <a:ext cx="166344" cy="166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6B72264-D223-B2FB-D965-93B78C0A4102}"/>
                </a:ext>
              </a:extLst>
            </p:cNvPr>
            <p:cNvSpPr txBox="1"/>
            <p:nvPr/>
          </p:nvSpPr>
          <p:spPr>
            <a:xfrm>
              <a:off x="1082747" y="2795859"/>
              <a:ext cx="817190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MESQUITE, NV</a:t>
              </a:r>
            </a:p>
          </p:txBody>
        </p:sp>
        <p:pic>
          <p:nvPicPr>
            <p:cNvPr id="32" name="Graphic 31" descr="Box with solid fill">
              <a:extLst>
                <a:ext uri="{FF2B5EF4-FFF2-40B4-BE49-F238E27FC236}">
                  <a16:creationId xmlns:a16="http://schemas.microsoft.com/office/drawing/2014/main" id="{8C1151F9-FC67-0B6D-7AEC-2703CFB6A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961892" y="2008818"/>
              <a:ext cx="166344" cy="166344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154DC9-2E9D-3688-C6CB-2C4641E35F21}"/>
                </a:ext>
              </a:extLst>
            </p:cNvPr>
            <p:cNvSpPr txBox="1"/>
            <p:nvPr/>
          </p:nvSpPr>
          <p:spPr>
            <a:xfrm>
              <a:off x="5416238" y="1867719"/>
              <a:ext cx="928493" cy="28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MONTGOMERY</a:t>
              </a:r>
            </a:p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NY</a:t>
              </a:r>
            </a:p>
          </p:txBody>
        </p:sp>
        <p:pic>
          <p:nvPicPr>
            <p:cNvPr id="34" name="Picture 3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011D0C23-A013-CB4F-5822-15743BE0B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0208" y="2785585"/>
              <a:ext cx="157106" cy="26548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FBFB3D3-DB56-A90B-9F8D-627AD20950E3}"/>
                </a:ext>
              </a:extLst>
            </p:cNvPr>
            <p:cNvSpPr txBox="1"/>
            <p:nvPr/>
          </p:nvSpPr>
          <p:spPr>
            <a:xfrm>
              <a:off x="409687" y="3044604"/>
              <a:ext cx="680229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NELLIS AFB</a:t>
              </a:r>
            </a:p>
          </p:txBody>
        </p:sp>
        <p:pic>
          <p:nvPicPr>
            <p:cNvPr id="36" name="Picture 35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CAC41C2C-650A-28DD-70C7-1C99DBB00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86440" y="3504517"/>
              <a:ext cx="157106" cy="265480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DFFE8C1-0293-A51B-47BC-E4B26E9082DF}"/>
                </a:ext>
              </a:extLst>
            </p:cNvPr>
            <p:cNvSpPr txBox="1"/>
            <p:nvPr/>
          </p:nvSpPr>
          <p:spPr>
            <a:xfrm>
              <a:off x="4714768" y="3712952"/>
              <a:ext cx="799562" cy="28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ANNISTON </a:t>
              </a:r>
            </a:p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ARMY DEPOT</a:t>
              </a:r>
            </a:p>
          </p:txBody>
        </p:sp>
        <p:pic>
          <p:nvPicPr>
            <p:cNvPr id="38" name="Picture 37" descr="Icon&#10;&#10;Description automatically generated">
              <a:extLst>
                <a:ext uri="{FF2B5EF4-FFF2-40B4-BE49-F238E27FC236}">
                  <a16:creationId xmlns:a16="http://schemas.microsoft.com/office/drawing/2014/main" id="{794A8050-0338-A5BA-D027-90F3353FA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513" y="3315985"/>
              <a:ext cx="220485" cy="220485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06A7453-F570-924C-2347-840A7EECDC43}"/>
                </a:ext>
              </a:extLst>
            </p:cNvPr>
            <p:cNvSpPr txBox="1"/>
            <p:nvPr/>
          </p:nvSpPr>
          <p:spPr>
            <a:xfrm>
              <a:off x="165520" y="3511807"/>
              <a:ext cx="879383" cy="37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LOS ANGELES DISTRIBUTION CENTER</a:t>
              </a:r>
            </a:p>
          </p:txBody>
        </p:sp>
        <p:pic>
          <p:nvPicPr>
            <p:cNvPr id="40" name="Picture 39" descr="Icon&#10;&#10;Description automatically generated">
              <a:extLst>
                <a:ext uri="{FF2B5EF4-FFF2-40B4-BE49-F238E27FC236}">
                  <a16:creationId xmlns:a16="http://schemas.microsoft.com/office/drawing/2014/main" id="{DE60D275-7A35-1613-6777-700A782E1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237" y="1175938"/>
              <a:ext cx="220485" cy="220485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9FDCC4B-3EC2-BFA2-82D6-5325D06F4EA8}"/>
                </a:ext>
              </a:extLst>
            </p:cNvPr>
            <p:cNvSpPr txBox="1"/>
            <p:nvPr/>
          </p:nvSpPr>
          <p:spPr>
            <a:xfrm>
              <a:off x="628594" y="1291603"/>
              <a:ext cx="892730" cy="37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SEATTLE</a:t>
              </a:r>
            </a:p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DISTRIBUTION CENTER</a:t>
              </a:r>
            </a:p>
          </p:txBody>
        </p:sp>
        <p:pic>
          <p:nvPicPr>
            <p:cNvPr id="42" name="Picture 41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3EF6872D-EFEE-701E-D7D7-AFD2B5991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4251" y="2316586"/>
              <a:ext cx="157106" cy="265480"/>
            </a:xfrm>
            <a:prstGeom prst="rect">
              <a:avLst/>
            </a:prstGeom>
          </p:spPr>
        </p:pic>
        <p:pic>
          <p:nvPicPr>
            <p:cNvPr id="43" name="Graphic 42" descr="Box with solid fill">
              <a:extLst>
                <a:ext uri="{FF2B5EF4-FFF2-40B4-BE49-F238E27FC236}">
                  <a16:creationId xmlns:a16="http://schemas.microsoft.com/office/drawing/2014/main" id="{4E8DD22B-0710-1DD1-4F8F-623FFD8DD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82133" y="3201358"/>
              <a:ext cx="166344" cy="166344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01ACCA-9037-05C9-6C80-6C4B65F01D06}"/>
                </a:ext>
              </a:extLst>
            </p:cNvPr>
            <p:cNvSpPr txBox="1"/>
            <p:nvPr/>
          </p:nvSpPr>
          <p:spPr>
            <a:xfrm>
              <a:off x="3778270" y="3059257"/>
              <a:ext cx="851309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SIKESTON, MO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EF9E809-EE81-6989-5BE9-83B217F9DD31}"/>
                </a:ext>
              </a:extLst>
            </p:cNvPr>
            <p:cNvSpPr txBox="1"/>
            <p:nvPr/>
          </p:nvSpPr>
          <p:spPr>
            <a:xfrm>
              <a:off x="3051404" y="4251399"/>
              <a:ext cx="680229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WACO, TX</a:t>
              </a:r>
            </a:p>
          </p:txBody>
        </p:sp>
        <p:pic>
          <p:nvPicPr>
            <p:cNvPr id="46" name="Graphic 45" descr="Box with solid fill">
              <a:extLst>
                <a:ext uri="{FF2B5EF4-FFF2-40B4-BE49-F238E27FC236}">
                  <a16:creationId xmlns:a16="http://schemas.microsoft.com/office/drawing/2014/main" id="{B3EB210F-ADB1-9EE7-56DA-2F1DF752E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296178" y="4118950"/>
              <a:ext cx="166344" cy="166344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E973C-3211-26BE-2E86-FD8BE9636D05}"/>
                </a:ext>
              </a:extLst>
            </p:cNvPr>
            <p:cNvSpPr txBox="1"/>
            <p:nvPr/>
          </p:nvSpPr>
          <p:spPr>
            <a:xfrm>
              <a:off x="141854" y="1783328"/>
              <a:ext cx="886907" cy="19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WOODBURN, OR</a:t>
              </a:r>
            </a:p>
          </p:txBody>
        </p:sp>
        <p:pic>
          <p:nvPicPr>
            <p:cNvPr id="48" name="Graphic 47" descr="Box with solid fill">
              <a:extLst>
                <a:ext uri="{FF2B5EF4-FFF2-40B4-BE49-F238E27FC236}">
                  <a16:creationId xmlns:a16="http://schemas.microsoft.com/office/drawing/2014/main" id="{EBDEA3F1-2EF6-4BAD-132F-00ECD41D1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86893" y="1644529"/>
              <a:ext cx="166344" cy="16634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F85A2F9-6100-8394-53B1-FBC07EB0F495}"/>
                </a:ext>
              </a:extLst>
            </p:cNvPr>
            <p:cNvSpPr txBox="1"/>
            <p:nvPr/>
          </p:nvSpPr>
          <p:spPr>
            <a:xfrm>
              <a:off x="4529339" y="4270206"/>
              <a:ext cx="829784" cy="295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HURLBURT</a:t>
              </a:r>
              <a:r>
                <a:rPr lang="en-US" sz="8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 </a:t>
              </a: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FIELD AFB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0761FC8-CDBB-E733-FD09-3B0775AFC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60506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Global Footprint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42F64-A89D-457E-AF6C-70653EB5F1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AE44AB-D98F-5210-BC59-1D27C3DDCB3B}"/>
              </a:ext>
            </a:extLst>
          </p:cNvPr>
          <p:cNvSpPr/>
          <p:nvPr/>
        </p:nvSpPr>
        <p:spPr>
          <a:xfrm>
            <a:off x="6537310" y="512618"/>
            <a:ext cx="2613198" cy="463088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BBD4E4DA-B0A3-01FF-5E86-825134F9130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6310" y="2671434"/>
            <a:ext cx="105259" cy="145236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F890FD23-97A5-CEBB-572D-08AD3BB4F9E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9314" y="2604558"/>
            <a:ext cx="105259" cy="145236"/>
          </a:xfrm>
          <a:prstGeom prst="rect">
            <a:avLst/>
          </a:prstGeom>
        </p:spPr>
      </p:pic>
      <p:pic>
        <p:nvPicPr>
          <p:cNvPr id="52" name="Picture 51" descr="Icon&#10;&#10;Description automatically generated">
            <a:extLst>
              <a:ext uri="{FF2B5EF4-FFF2-40B4-BE49-F238E27FC236}">
                <a16:creationId xmlns:a16="http://schemas.microsoft.com/office/drawing/2014/main" id="{473C9D7D-1F76-E79D-BBCF-FAB6056C9C2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6735" y="2345954"/>
            <a:ext cx="105259" cy="145236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52E314E9-A1CA-36B1-756E-875F60A9862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6501" y="2590206"/>
            <a:ext cx="105259" cy="145236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914C6AF1-E5A0-F09F-7B9B-A790758D66E0}"/>
              </a:ext>
            </a:extLst>
          </p:cNvPr>
          <p:cNvSpPr txBox="1"/>
          <p:nvPr/>
        </p:nvSpPr>
        <p:spPr>
          <a:xfrm>
            <a:off x="5797444" y="1703012"/>
            <a:ext cx="117586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00" b="1" dirty="0">
                <a:solidFill>
                  <a:srgbClr val="1B242D"/>
                </a:solidFill>
                <a:latin typeface="Arial Narrow" panose="020B0606020202030204" pitchFamily="34" charset="0"/>
                <a:cs typeface="Teko Medium" panose="020B0604020202020204" charset="0"/>
              </a:rPr>
              <a:t>NOBLE</a:t>
            </a:r>
            <a:r>
              <a:rPr lang="en-US" sz="800" dirty="0">
                <a:solidFill>
                  <a:srgbClr val="1B242D"/>
                </a:solidFill>
                <a:latin typeface="Teko Medium" panose="020B0604020202020204" charset="0"/>
                <a:cs typeface="Teko Medium" panose="020B0604020202020204" charset="0"/>
              </a:rPr>
              <a:t> HQ</a:t>
            </a:r>
          </a:p>
          <a:p>
            <a:pPr algn="ctr">
              <a:lnSpc>
                <a:spcPct val="80000"/>
              </a:lnSpc>
            </a:pPr>
            <a:r>
              <a:rPr lang="en-US" sz="800" dirty="0">
                <a:solidFill>
                  <a:srgbClr val="1B242D"/>
                </a:solidFill>
                <a:latin typeface="Teko Medium" panose="020B0604020202020204" charset="0"/>
                <a:cs typeface="Teko Medium" panose="020B0604020202020204" charset="0"/>
              </a:rPr>
              <a:t>BOSTON, MA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41529F5-FF11-0976-6586-09136A04163F}"/>
              </a:ext>
            </a:extLst>
          </p:cNvPr>
          <p:cNvGrpSpPr/>
          <p:nvPr/>
        </p:nvGrpSpPr>
        <p:grpSpPr>
          <a:xfrm>
            <a:off x="6688197" y="605074"/>
            <a:ext cx="2285708" cy="1394022"/>
            <a:chOff x="7003980" y="527852"/>
            <a:chExt cx="1769996" cy="1047775"/>
          </a:xfrm>
        </p:grpSpPr>
        <p:pic>
          <p:nvPicPr>
            <p:cNvPr id="56" name="Picture 55" descr="A map of the world&#10;&#10;Description automatically generated">
              <a:extLst>
                <a:ext uri="{FF2B5EF4-FFF2-40B4-BE49-F238E27FC236}">
                  <a16:creationId xmlns:a16="http://schemas.microsoft.com/office/drawing/2014/main" id="{DE6F2FA6-2167-8E88-9796-461454A2B7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screen">
              <a:alphaModFix amt="85000"/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7009"/>
            <a:stretch/>
          </p:blipFill>
          <p:spPr>
            <a:xfrm>
              <a:off x="7003980" y="527852"/>
              <a:ext cx="1769996" cy="1047775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</p:pic>
        <p:pic>
          <p:nvPicPr>
            <p:cNvPr id="57" name="Picture 56" descr="Icon&#10;&#10;Description automatically generated">
              <a:extLst>
                <a:ext uri="{FF2B5EF4-FFF2-40B4-BE49-F238E27FC236}">
                  <a16:creationId xmlns:a16="http://schemas.microsoft.com/office/drawing/2014/main" id="{E32B28D2-79ED-FAB7-027F-D553448CF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99477" y="711275"/>
              <a:ext cx="112126" cy="154711"/>
            </a:xfrm>
            <a:prstGeom prst="rect">
              <a:avLst/>
            </a:prstGeom>
          </p:spPr>
        </p:pic>
        <p:pic>
          <p:nvPicPr>
            <p:cNvPr id="58" name="Picture 57" descr="Icon&#10;&#10;Description automatically generated">
              <a:extLst>
                <a:ext uri="{FF2B5EF4-FFF2-40B4-BE49-F238E27FC236}">
                  <a16:creationId xmlns:a16="http://schemas.microsoft.com/office/drawing/2014/main" id="{4405854C-2A41-CD75-C143-8C806B354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0030" y="1158523"/>
              <a:ext cx="112126" cy="154711"/>
            </a:xfrm>
            <a:prstGeom prst="rect">
              <a:avLst/>
            </a:prstGeom>
          </p:spPr>
        </p:pic>
        <p:pic>
          <p:nvPicPr>
            <p:cNvPr id="59" name="Picture 58" descr="Icon&#10;&#10;Description automatically generated">
              <a:extLst>
                <a:ext uri="{FF2B5EF4-FFF2-40B4-BE49-F238E27FC236}">
                  <a16:creationId xmlns:a16="http://schemas.microsoft.com/office/drawing/2014/main" id="{61599E78-9809-AF46-F04E-B80142EA6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52184" y="897027"/>
              <a:ext cx="112126" cy="154711"/>
            </a:xfrm>
            <a:prstGeom prst="rect">
              <a:avLst/>
            </a:prstGeom>
          </p:spPr>
        </p:pic>
        <p:pic>
          <p:nvPicPr>
            <p:cNvPr id="60" name="Picture 59" descr="Icon&#10;&#10;Description automatically generated">
              <a:extLst>
                <a:ext uri="{FF2B5EF4-FFF2-40B4-BE49-F238E27FC236}">
                  <a16:creationId xmlns:a16="http://schemas.microsoft.com/office/drawing/2014/main" id="{35B89EF9-1622-EE99-4098-5EE6E083A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01873" y="788630"/>
              <a:ext cx="112126" cy="154711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B4C8C91-8C93-DE3B-10DB-D3192FA42E15}"/>
                </a:ext>
              </a:extLst>
            </p:cNvPr>
            <p:cNvSpPr txBox="1"/>
            <p:nvPr/>
          </p:nvSpPr>
          <p:spPr>
            <a:xfrm>
              <a:off x="8170976" y="1044160"/>
              <a:ext cx="504440" cy="134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JAPAN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D26E3C9-2127-F3AF-D430-9BD56E9BD49E}"/>
                </a:ext>
              </a:extLst>
            </p:cNvPr>
            <p:cNvSpPr txBox="1"/>
            <p:nvPr/>
          </p:nvSpPr>
          <p:spPr>
            <a:xfrm>
              <a:off x="7098456" y="847853"/>
              <a:ext cx="504440" cy="134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GERMANY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577EB03-67DD-5618-50DD-B59F71CB956C}"/>
                </a:ext>
              </a:extLst>
            </p:cNvPr>
            <p:cNvSpPr txBox="1"/>
            <p:nvPr/>
          </p:nvSpPr>
          <p:spPr>
            <a:xfrm>
              <a:off x="7568921" y="925077"/>
              <a:ext cx="612376" cy="134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KAZAKHSTAN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8BEDDB5-B7F1-66D4-A381-38F55FD35075}"/>
                </a:ext>
              </a:extLst>
            </p:cNvPr>
            <p:cNvSpPr txBox="1"/>
            <p:nvPr/>
          </p:nvSpPr>
          <p:spPr>
            <a:xfrm>
              <a:off x="7342512" y="1288664"/>
              <a:ext cx="612376" cy="134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7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DJIBOUTI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17FED476-89F5-0635-2F36-6EA7964E4359}"/>
              </a:ext>
            </a:extLst>
          </p:cNvPr>
          <p:cNvSpPr txBox="1"/>
          <p:nvPr/>
        </p:nvSpPr>
        <p:spPr>
          <a:xfrm>
            <a:off x="5758314" y="2664563"/>
            <a:ext cx="709279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00" b="1" dirty="0">
                <a:solidFill>
                  <a:srgbClr val="1B242D"/>
                </a:solidFill>
                <a:latin typeface="Arial Narrow" panose="020B0606020202030204" pitchFamily="34" charset="0"/>
                <a:cs typeface="Teko Medium" panose="020B0604020202020204" charset="0"/>
              </a:rPr>
              <a:t>PAX RIVER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AF77F43-DD38-14C1-4CF3-B5AFA6872400}"/>
              </a:ext>
            </a:extLst>
          </p:cNvPr>
          <p:cNvSpPr txBox="1"/>
          <p:nvPr/>
        </p:nvSpPr>
        <p:spPr>
          <a:xfrm>
            <a:off x="5608817" y="2794604"/>
            <a:ext cx="928493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00" b="1" dirty="0">
                <a:solidFill>
                  <a:srgbClr val="1B242D"/>
                </a:solidFill>
                <a:latin typeface="Arial Narrow" panose="020B0606020202030204" pitchFamily="34" charset="0"/>
                <a:cs typeface="Teko Medium" panose="020B0604020202020204" charset="0"/>
              </a:rPr>
              <a:t>CHESAPEAKE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344F7D5-3CBE-C411-C154-A3DE55BD7E9D}"/>
              </a:ext>
            </a:extLst>
          </p:cNvPr>
          <p:cNvGrpSpPr/>
          <p:nvPr/>
        </p:nvGrpSpPr>
        <p:grpSpPr>
          <a:xfrm>
            <a:off x="352181" y="3900992"/>
            <a:ext cx="2029308" cy="1381409"/>
            <a:chOff x="6651635" y="4005922"/>
            <a:chExt cx="2029308" cy="1381409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0989A84-6923-1C92-46BC-1DE3DEB85C71}"/>
                </a:ext>
              </a:extLst>
            </p:cNvPr>
            <p:cNvGrpSpPr/>
            <p:nvPr/>
          </p:nvGrpSpPr>
          <p:grpSpPr>
            <a:xfrm>
              <a:off x="6675472" y="4084998"/>
              <a:ext cx="122342" cy="756105"/>
              <a:chOff x="7052160" y="3614480"/>
              <a:chExt cx="190168" cy="1175284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6990912E-0FDD-6FCE-27C9-5F6E7F423F30}"/>
                  </a:ext>
                </a:extLst>
              </p:cNvPr>
              <p:cNvGrpSpPr/>
              <p:nvPr/>
            </p:nvGrpSpPr>
            <p:grpSpPr>
              <a:xfrm>
                <a:off x="7052160" y="3614480"/>
                <a:ext cx="190168" cy="1175284"/>
                <a:chOff x="6831239" y="3166274"/>
                <a:chExt cx="249955" cy="1544785"/>
              </a:xfrm>
            </p:grpSpPr>
            <p:pic>
              <p:nvPicPr>
                <p:cNvPr id="72" name="Picture 71" descr="Icon&#10;&#10;Description automatically generated">
                  <a:extLst>
                    <a:ext uri="{FF2B5EF4-FFF2-40B4-BE49-F238E27FC236}">
                      <a16:creationId xmlns:a16="http://schemas.microsoft.com/office/drawing/2014/main" id="{FA6D2344-A2E9-FD8A-36D8-6DE3C6631F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screen"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5784" y="3166274"/>
                  <a:ext cx="178157" cy="245820"/>
                </a:xfrm>
                <a:prstGeom prst="rect">
                  <a:avLst/>
                </a:prstGeom>
              </p:spPr>
            </p:pic>
            <p:pic>
              <p:nvPicPr>
                <p:cNvPr id="73" name="Picture 72" descr="Icon&#10;&#10;Description automatically generated">
                  <a:extLst>
                    <a:ext uri="{FF2B5EF4-FFF2-40B4-BE49-F238E27FC236}">
                      <a16:creationId xmlns:a16="http://schemas.microsoft.com/office/drawing/2014/main" id="{C1672F8D-5835-D42B-CEE4-6CFCB143BD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 cstate="screen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colorTemperature colorTemp="5900"/>
                          </a14:imgEffect>
                          <a14:imgEffect>
                            <a14:saturation sat="3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33456" y="4139116"/>
                  <a:ext cx="220485" cy="220485"/>
                </a:xfrm>
                <a:prstGeom prst="rect">
                  <a:avLst/>
                </a:prstGeom>
              </p:spPr>
            </p:pic>
            <p:pic>
              <p:nvPicPr>
                <p:cNvPr id="74" name="Picture 73" descr="A picture containing graphical user interface&#10;&#10;Description automatically generated">
                  <a:extLst>
                    <a:ext uri="{FF2B5EF4-FFF2-40B4-BE49-F238E27FC236}">
                      <a16:creationId xmlns:a16="http://schemas.microsoft.com/office/drawing/2014/main" id="{1660ED9C-5821-1A40-946A-A75104C0AC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96835" y="3490780"/>
                  <a:ext cx="157106" cy="265480"/>
                </a:xfrm>
                <a:prstGeom prst="rect">
                  <a:avLst/>
                </a:prstGeom>
              </p:spPr>
            </p:pic>
            <p:pic>
              <p:nvPicPr>
                <p:cNvPr id="75" name="Graphic 74" descr="Box with solid fill">
                  <a:extLst>
                    <a:ext uri="{FF2B5EF4-FFF2-40B4-BE49-F238E27FC236}">
                      <a16:creationId xmlns:a16="http://schemas.microsoft.com/office/drawing/2014/main" id="{C8A8FEBD-D448-AF22-3803-F506FB29D1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31239" y="4461104"/>
                  <a:ext cx="249955" cy="249955"/>
                </a:xfrm>
                <a:prstGeom prst="rect">
                  <a:avLst/>
                </a:prstGeom>
              </p:spPr>
            </p:pic>
          </p:grpSp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CBD997E7-1553-F81A-443C-B08237FC8E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screen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7079625" y="4116289"/>
                <a:ext cx="82378" cy="189610"/>
              </a:xfrm>
              <a:prstGeom prst="rect">
                <a:avLst/>
              </a:prstGeom>
            </p:spPr>
          </p:pic>
        </p:grpSp>
        <p:sp>
          <p:nvSpPr>
            <p:cNvPr id="69" name="Text Placeholder 2">
              <a:extLst>
                <a:ext uri="{FF2B5EF4-FFF2-40B4-BE49-F238E27FC236}">
                  <a16:creationId xmlns:a16="http://schemas.microsoft.com/office/drawing/2014/main" id="{A2D56B86-A684-D91F-E344-C81526DCB3DC}"/>
                </a:ext>
              </a:extLst>
            </p:cNvPr>
            <p:cNvSpPr txBox="1">
              <a:spLocks/>
            </p:cNvSpPr>
            <p:nvPr/>
          </p:nvSpPr>
          <p:spPr>
            <a:xfrm>
              <a:off x="6651635" y="4005922"/>
              <a:ext cx="2029308" cy="1381409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114300">
                <a:lnSpc>
                  <a:spcPct val="130000"/>
                </a:lnSpc>
              </a:pPr>
              <a:r>
                <a:rPr lang="en-US" sz="800" dirty="0">
                  <a:latin typeface="+mn-lt"/>
                  <a:ea typeface="Roboto Condensed" panose="02000000000000000000" pitchFamily="2" charset="0"/>
                  <a:cs typeface="Roboto Condensed" panose="02000000000000000000" pitchFamily="2" charset="0"/>
                </a:rPr>
                <a:t>Operations Center</a:t>
              </a:r>
            </a:p>
            <a:p>
              <a:pPr marL="114300">
                <a:lnSpc>
                  <a:spcPct val="130000"/>
                </a:lnSpc>
              </a:pPr>
              <a:r>
                <a:rPr lang="en-US" sz="800" dirty="0">
                  <a:latin typeface="+mn-lt"/>
                  <a:ea typeface="Roboto Condensed" panose="02000000000000000000" pitchFamily="2" charset="0"/>
                  <a:cs typeface="Roboto Condensed" panose="02000000000000000000" pitchFamily="2" charset="0"/>
                </a:rPr>
                <a:t>Storefront</a:t>
              </a:r>
            </a:p>
            <a:p>
              <a:pPr marL="114300">
                <a:lnSpc>
                  <a:spcPct val="130000"/>
                </a:lnSpc>
              </a:pPr>
              <a:r>
                <a:rPr lang="en-US" sz="800" dirty="0">
                  <a:latin typeface="+mn-lt"/>
                  <a:ea typeface="Roboto Condensed" panose="02000000000000000000" pitchFamily="2" charset="0"/>
                  <a:cs typeface="Roboto Condensed" panose="02000000000000000000" pitchFamily="2" charset="0"/>
                </a:rPr>
                <a:t>Technical Service Center</a:t>
              </a:r>
            </a:p>
            <a:p>
              <a:pPr marL="114300">
                <a:lnSpc>
                  <a:spcPct val="130000"/>
                </a:lnSpc>
              </a:pPr>
              <a:r>
                <a:rPr lang="en-US" sz="800" dirty="0">
                  <a:latin typeface="+mn-lt"/>
                  <a:ea typeface="Roboto Condensed" panose="02000000000000000000" pitchFamily="2" charset="0"/>
                  <a:cs typeface="Roboto Condensed" panose="02000000000000000000" pitchFamily="2" charset="0"/>
                </a:rPr>
                <a:t>Distribution Center</a:t>
              </a:r>
            </a:p>
            <a:p>
              <a:pPr marL="114300">
                <a:lnSpc>
                  <a:spcPct val="130000"/>
                </a:lnSpc>
              </a:pPr>
              <a:r>
                <a:rPr lang="en-US" sz="800" dirty="0">
                  <a:latin typeface="+mn-lt"/>
                  <a:ea typeface="Roboto Condensed" panose="02000000000000000000" pitchFamily="2" charset="0"/>
                  <a:cs typeface="Roboto Condensed" panose="02000000000000000000" pitchFamily="2" charset="0"/>
                </a:rPr>
                <a:t>Fulfillment Center</a:t>
              </a:r>
            </a:p>
            <a:p>
              <a:pPr marL="114300"/>
              <a:endParaRPr lang="en-US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4DE154FE-D325-937A-2E27-BC4D6C4F3BF2}"/>
              </a:ext>
            </a:extLst>
          </p:cNvPr>
          <p:cNvSpPr txBox="1"/>
          <p:nvPr/>
        </p:nvSpPr>
        <p:spPr>
          <a:xfrm>
            <a:off x="6598036" y="1983362"/>
            <a:ext cx="2361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400"/>
              </a:spcAft>
              <a:buSzPct val="150000"/>
            </a:pPr>
            <a:r>
              <a:rPr lang="en-US" sz="800" b="1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NOBLE provides on-time delivery, even to the most remote locations. </a:t>
            </a:r>
          </a:p>
        </p:txBody>
      </p:sp>
      <p:sp>
        <p:nvSpPr>
          <p:cNvPr id="78" name="Triangle 115">
            <a:extLst>
              <a:ext uri="{FF2B5EF4-FFF2-40B4-BE49-F238E27FC236}">
                <a16:creationId xmlns:a16="http://schemas.microsoft.com/office/drawing/2014/main" id="{4E8E0D09-B01A-E853-D258-C30E8DF225EB}"/>
              </a:ext>
            </a:extLst>
          </p:cNvPr>
          <p:cNvSpPr/>
          <p:nvPr/>
        </p:nvSpPr>
        <p:spPr>
          <a:xfrm rot="16200000">
            <a:off x="5031366" y="3179096"/>
            <a:ext cx="2666637" cy="1006232"/>
          </a:xfrm>
          <a:prstGeom prst="triangle">
            <a:avLst>
              <a:gd name="adj" fmla="val 84314"/>
            </a:avLst>
          </a:prstGeom>
          <a:noFill/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A5D0F85-C274-908A-3100-BBB4BB3F0D30}"/>
              </a:ext>
            </a:extLst>
          </p:cNvPr>
          <p:cNvSpPr txBox="1"/>
          <p:nvPr/>
        </p:nvSpPr>
        <p:spPr>
          <a:xfrm>
            <a:off x="6867839" y="4557140"/>
            <a:ext cx="1184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400"/>
              </a:spcAft>
              <a:buSzPct val="150000"/>
            </a:pPr>
            <a:r>
              <a:rPr lang="en-US" sz="600" b="1" dirty="0">
                <a:solidFill>
                  <a:srgbClr val="1B242D"/>
                </a:solidFill>
                <a:latin typeface="+mn-lt"/>
                <a:cs typeface="Teko Medium" panose="02000000000000000000" pitchFamily="2" charset="0"/>
              </a:rPr>
              <a:t>NOBLE Operation Centers are strategically placed near major Atlantic-Region customers.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045525B-F7FA-3948-E95C-3B31EE13658A}"/>
              </a:ext>
            </a:extLst>
          </p:cNvPr>
          <p:cNvGrpSpPr/>
          <p:nvPr/>
        </p:nvGrpSpPr>
        <p:grpSpPr>
          <a:xfrm>
            <a:off x="6685403" y="2356373"/>
            <a:ext cx="2423462" cy="2659158"/>
            <a:chOff x="3669305" y="1059677"/>
            <a:chExt cx="3405747" cy="3781696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B0B72E4-F19F-0691-E067-860DC6CECC89}"/>
                </a:ext>
              </a:extLst>
            </p:cNvPr>
            <p:cNvGrpSpPr/>
            <p:nvPr/>
          </p:nvGrpSpPr>
          <p:grpSpPr>
            <a:xfrm>
              <a:off x="3669305" y="1059677"/>
              <a:ext cx="3117258" cy="3781696"/>
              <a:chOff x="6144730" y="846149"/>
              <a:chExt cx="2666979" cy="3235441"/>
            </a:xfrm>
          </p:grpSpPr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FE5B9B08-D185-68B0-B50C-457AB7228A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4" cstate="print">
                <a:extLst>
                  <a:ext uri="{BEBA8EAE-BF5A-486C-A8C5-ECC9F3942E4B}">
                    <a14:imgProps xmlns:a14="http://schemas.microsoft.com/office/drawing/2010/main">
                      <a14:imgLayer r:embed="rId25">
                        <a14:imgEffect>
                          <a14:brightnessContrast contrast="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144730" y="846149"/>
                <a:ext cx="2666979" cy="3235441"/>
              </a:xfrm>
              <a:prstGeom prst="rect">
                <a:avLst/>
              </a:prstGeom>
              <a:solidFill>
                <a:schemeClr val="lt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95" name="Picture 94" descr="Icon&#10;&#10;Description automatically generated">
                <a:extLst>
                  <a:ext uri="{FF2B5EF4-FFF2-40B4-BE49-F238E27FC236}">
                    <a16:creationId xmlns:a16="http://schemas.microsoft.com/office/drawing/2014/main" id="{792EFBB8-3D91-0EC3-7B63-51DA7BE882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38957" y="3711758"/>
                <a:ext cx="155554" cy="200510"/>
              </a:xfrm>
              <a:prstGeom prst="rect">
                <a:avLst/>
              </a:prstGeom>
            </p:spPr>
          </p:pic>
          <p:sp>
            <p:nvSpPr>
              <p:cNvPr id="96" name="8-Point Star 128">
                <a:extLst>
                  <a:ext uri="{FF2B5EF4-FFF2-40B4-BE49-F238E27FC236}">
                    <a16:creationId xmlns:a16="http://schemas.microsoft.com/office/drawing/2014/main" id="{DF0EF705-73DC-6BB2-D28C-DD00655D87DC}"/>
                  </a:ext>
                </a:extLst>
              </p:cNvPr>
              <p:cNvSpPr/>
              <p:nvPr/>
            </p:nvSpPr>
            <p:spPr>
              <a:xfrm>
                <a:off x="8295216" y="3569064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8-Point Star 129">
                <a:extLst>
                  <a:ext uri="{FF2B5EF4-FFF2-40B4-BE49-F238E27FC236}">
                    <a16:creationId xmlns:a16="http://schemas.microsoft.com/office/drawing/2014/main" id="{DD8EFE3C-9789-80CA-9518-E013027EBAA4}"/>
                  </a:ext>
                </a:extLst>
              </p:cNvPr>
              <p:cNvSpPr/>
              <p:nvPr/>
            </p:nvSpPr>
            <p:spPr>
              <a:xfrm>
                <a:off x="8515881" y="3668083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8-Point Star 130">
                <a:extLst>
                  <a:ext uri="{FF2B5EF4-FFF2-40B4-BE49-F238E27FC236}">
                    <a16:creationId xmlns:a16="http://schemas.microsoft.com/office/drawing/2014/main" id="{4FABF36E-239D-0A3A-602A-DE9C8A485560}"/>
                  </a:ext>
                </a:extLst>
              </p:cNvPr>
              <p:cNvSpPr/>
              <p:nvPr/>
            </p:nvSpPr>
            <p:spPr>
              <a:xfrm>
                <a:off x="8430648" y="3622703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8-Point Star 131">
                <a:extLst>
                  <a:ext uri="{FF2B5EF4-FFF2-40B4-BE49-F238E27FC236}">
                    <a16:creationId xmlns:a16="http://schemas.microsoft.com/office/drawing/2014/main" id="{C12D6C8D-F407-014E-0E60-9A01FC77FD1C}"/>
                  </a:ext>
                </a:extLst>
              </p:cNvPr>
              <p:cNvSpPr/>
              <p:nvPr/>
            </p:nvSpPr>
            <p:spPr>
              <a:xfrm>
                <a:off x="8133720" y="3597911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8-Point Star 132">
                <a:extLst>
                  <a:ext uri="{FF2B5EF4-FFF2-40B4-BE49-F238E27FC236}">
                    <a16:creationId xmlns:a16="http://schemas.microsoft.com/office/drawing/2014/main" id="{C35C85AF-4DB6-4AE2-8699-5142245004EB}"/>
                  </a:ext>
                </a:extLst>
              </p:cNvPr>
              <p:cNvSpPr/>
              <p:nvPr/>
            </p:nvSpPr>
            <p:spPr>
              <a:xfrm>
                <a:off x="8133720" y="3714237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8-Point Star 133">
                <a:extLst>
                  <a:ext uri="{FF2B5EF4-FFF2-40B4-BE49-F238E27FC236}">
                    <a16:creationId xmlns:a16="http://schemas.microsoft.com/office/drawing/2014/main" id="{98E265FD-99FF-EB33-0C75-C937D297A7FD}"/>
                  </a:ext>
                </a:extLst>
              </p:cNvPr>
              <p:cNvSpPr/>
              <p:nvPr/>
            </p:nvSpPr>
            <p:spPr>
              <a:xfrm>
                <a:off x="8003930" y="3442807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8-Point Star 134">
                <a:extLst>
                  <a:ext uri="{FF2B5EF4-FFF2-40B4-BE49-F238E27FC236}">
                    <a16:creationId xmlns:a16="http://schemas.microsoft.com/office/drawing/2014/main" id="{152BAD34-637D-FF5F-BD54-E46F010CD972}"/>
                  </a:ext>
                </a:extLst>
              </p:cNvPr>
              <p:cNvSpPr/>
              <p:nvPr/>
            </p:nvSpPr>
            <p:spPr>
              <a:xfrm>
                <a:off x="7642971" y="2277620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8-Point Star 135">
                <a:extLst>
                  <a:ext uri="{FF2B5EF4-FFF2-40B4-BE49-F238E27FC236}">
                    <a16:creationId xmlns:a16="http://schemas.microsoft.com/office/drawing/2014/main" id="{0FFDD8A9-97DD-DE4D-066A-66EB07FCC4D3}"/>
                  </a:ext>
                </a:extLst>
              </p:cNvPr>
              <p:cNvSpPr/>
              <p:nvPr/>
            </p:nvSpPr>
            <p:spPr>
              <a:xfrm>
                <a:off x="7429954" y="933842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8-Point Star 136">
                <a:extLst>
                  <a:ext uri="{FF2B5EF4-FFF2-40B4-BE49-F238E27FC236}">
                    <a16:creationId xmlns:a16="http://schemas.microsoft.com/office/drawing/2014/main" id="{6B0FFC21-B8C9-8799-DD6C-D568FF7455C3}"/>
                  </a:ext>
                </a:extLst>
              </p:cNvPr>
              <p:cNvSpPr/>
              <p:nvPr/>
            </p:nvSpPr>
            <p:spPr>
              <a:xfrm>
                <a:off x="6761590" y="1762246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8-Point Star 137">
                <a:extLst>
                  <a:ext uri="{FF2B5EF4-FFF2-40B4-BE49-F238E27FC236}">
                    <a16:creationId xmlns:a16="http://schemas.microsoft.com/office/drawing/2014/main" id="{BA78FCB7-CB60-FEE8-12C0-64D54951046E}"/>
                  </a:ext>
                </a:extLst>
              </p:cNvPr>
              <p:cNvSpPr/>
              <p:nvPr/>
            </p:nvSpPr>
            <p:spPr>
              <a:xfrm>
                <a:off x="6760527" y="1982681"/>
                <a:ext cx="121728" cy="125091"/>
              </a:xfrm>
              <a:prstGeom prst="star8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  <a:effectLst>
                <a:outerShdw blurRad="12700" dist="6350" dir="2700000" sx="103619" sy="103619" algn="tl" rotWithShape="0">
                  <a:prstClr val="black">
                    <a:alpha val="13735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6" name="Picture 105" descr="Icon&#10;&#10;Description automatically generated">
                <a:extLst>
                  <a:ext uri="{FF2B5EF4-FFF2-40B4-BE49-F238E27FC236}">
                    <a16:creationId xmlns:a16="http://schemas.microsoft.com/office/drawing/2014/main" id="{701BFEC2-C1F7-28FE-0FA3-DD14B75D1C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65193" y="2109970"/>
                <a:ext cx="155554" cy="200510"/>
              </a:xfrm>
              <a:prstGeom prst="rect">
                <a:avLst/>
              </a:prstGeom>
            </p:spPr>
          </p:pic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F89A8F9-123B-A403-6197-485369085E9A}"/>
                </a:ext>
              </a:extLst>
            </p:cNvPr>
            <p:cNvSpPr txBox="1"/>
            <p:nvPr/>
          </p:nvSpPr>
          <p:spPr>
            <a:xfrm>
              <a:off x="5537643" y="2557024"/>
              <a:ext cx="903146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NOBLE PAX RIVER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4E9B855-0DCE-B366-904D-FA6319C92EB1}"/>
                </a:ext>
              </a:extLst>
            </p:cNvPr>
            <p:cNvSpPr txBox="1"/>
            <p:nvPr/>
          </p:nvSpPr>
          <p:spPr>
            <a:xfrm>
              <a:off x="5572812" y="2746938"/>
              <a:ext cx="411871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NAVAIR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9425BF9-FE4F-4C33-4B91-25AFD110D5FF}"/>
                </a:ext>
              </a:extLst>
            </p:cNvPr>
            <p:cNvSpPr txBox="1"/>
            <p:nvPr/>
          </p:nvSpPr>
          <p:spPr>
            <a:xfrm>
              <a:off x="4584557" y="2395246"/>
              <a:ext cx="666557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FT. BELVOIR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25E349A-39A9-D3F8-3709-9B6CDBACC2B9}"/>
                </a:ext>
              </a:extLst>
            </p:cNvPr>
            <p:cNvSpPr txBox="1"/>
            <p:nvPr/>
          </p:nvSpPr>
          <p:spPr>
            <a:xfrm>
              <a:off x="4574006" y="2145544"/>
              <a:ext cx="624006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PENTAGON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C318320-9E42-A5EE-87F0-2B92E3719EE4}"/>
                </a:ext>
              </a:extLst>
            </p:cNvPr>
            <p:cNvSpPr txBox="1"/>
            <p:nvPr/>
          </p:nvSpPr>
          <p:spPr>
            <a:xfrm>
              <a:off x="4531348" y="1125080"/>
              <a:ext cx="624006" cy="288884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ABERDEEN PROVING GROUNDS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8623DFD-3C13-887F-F32C-FD036B43EFFA}"/>
                </a:ext>
              </a:extLst>
            </p:cNvPr>
            <p:cNvSpPr txBox="1"/>
            <p:nvPr/>
          </p:nvSpPr>
          <p:spPr>
            <a:xfrm>
              <a:off x="5081955" y="4104471"/>
              <a:ext cx="728004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LANGLEY AFB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C69769F-8AA6-2424-CFAB-5D10EEA624CF}"/>
                </a:ext>
              </a:extLst>
            </p:cNvPr>
            <p:cNvSpPr txBox="1"/>
            <p:nvPr/>
          </p:nvSpPr>
          <p:spPr>
            <a:xfrm>
              <a:off x="4677509" y="4308453"/>
              <a:ext cx="1294228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NORFOLK NAVAL STATION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7651137-F3F2-A1BE-0387-76BCF47FD691}"/>
                </a:ext>
              </a:extLst>
            </p:cNvPr>
            <p:cNvSpPr txBox="1"/>
            <p:nvPr/>
          </p:nvSpPr>
          <p:spPr>
            <a:xfrm>
              <a:off x="4610686" y="4505401"/>
              <a:ext cx="1382152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NORFOLK NAVAL SHIPYARD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8403F3E-6AD4-803C-F2B9-C4D549010286}"/>
                </a:ext>
              </a:extLst>
            </p:cNvPr>
            <p:cNvSpPr txBox="1"/>
            <p:nvPr/>
          </p:nvSpPr>
          <p:spPr>
            <a:xfrm>
              <a:off x="5663940" y="4678774"/>
              <a:ext cx="1088156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NOBLE CHESAPEAKE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6E530E5-27E1-5C33-6F33-FF9C36D2736E}"/>
                </a:ext>
              </a:extLst>
            </p:cNvPr>
            <p:cNvSpPr txBox="1"/>
            <p:nvPr/>
          </p:nvSpPr>
          <p:spPr>
            <a:xfrm>
              <a:off x="6062077" y="4119620"/>
              <a:ext cx="724486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LITTLE CREEK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A6B0E5F-EE50-5154-8F0C-A82A3E01E985}"/>
                </a:ext>
              </a:extLst>
            </p:cNvPr>
            <p:cNvSpPr txBox="1"/>
            <p:nvPr/>
          </p:nvSpPr>
          <p:spPr>
            <a:xfrm>
              <a:off x="6467983" y="4243155"/>
              <a:ext cx="447833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OCEANA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52EFF27-D288-2015-E327-C926D9B6225F}"/>
                </a:ext>
              </a:extLst>
            </p:cNvPr>
            <p:cNvSpPr txBox="1"/>
            <p:nvPr/>
          </p:nvSpPr>
          <p:spPr>
            <a:xfrm>
              <a:off x="6518768" y="4470709"/>
              <a:ext cx="556284" cy="113803"/>
            </a:xfrm>
            <a:prstGeom prst="rect">
              <a:avLst/>
            </a:prstGeom>
            <a:solidFill>
              <a:schemeClr val="lt1">
                <a:alpha val="70245"/>
              </a:schemeClr>
            </a:solidFill>
          </p:spPr>
          <p:txBody>
            <a:bodyPr wrap="square" lIns="18288" tIns="18288" rIns="18288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500" b="1" dirty="0">
                  <a:solidFill>
                    <a:srgbClr val="1B242D"/>
                  </a:solidFill>
                  <a:latin typeface="Arial Narrow" panose="020B0606020202030204" pitchFamily="34" charset="0"/>
                  <a:cs typeface="Teko Medium" panose="020B0604020202020204" charset="0"/>
                </a:rPr>
                <a:t>DAM NECK</a:t>
              </a:r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163A4041-32F8-ADD1-D7BC-6B6906681586}"/>
              </a:ext>
            </a:extLst>
          </p:cNvPr>
          <p:cNvSpPr txBox="1"/>
          <p:nvPr/>
        </p:nvSpPr>
        <p:spPr>
          <a:xfrm>
            <a:off x="222066" y="4774168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rgbClr val="1B242D"/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rgbClr val="1B242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53448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02F90F6-5B6A-4025-4405-ED577EF7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flag&#10;&#10;Description automatically generated">
            <a:extLst>
              <a:ext uri="{FF2B5EF4-FFF2-40B4-BE49-F238E27FC236}">
                <a16:creationId xmlns:a16="http://schemas.microsoft.com/office/drawing/2014/main" id="{89BADC2B-E9CD-CF8D-5FF6-27E0320DAF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2920"/>
            <a:ext cx="9144000" cy="4640579"/>
          </a:xfrm>
          <a:prstGeom prst="rect">
            <a:avLst/>
          </a:prstGeom>
        </p:spPr>
      </p:pic>
      <p:sp>
        <p:nvSpPr>
          <p:cNvPr id="105" name="Google Shape;105;p20">
            <a:extLst>
              <a:ext uri="{FF2B5EF4-FFF2-40B4-BE49-F238E27FC236}">
                <a16:creationId xmlns:a16="http://schemas.microsoft.com/office/drawing/2014/main" id="{D9DA9F9F-EA1C-C204-CF2E-09EBB5A7879B}"/>
              </a:ext>
            </a:extLst>
          </p:cNvPr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8D93C-2745-A3DA-F5C5-47C1F727C581}"/>
              </a:ext>
            </a:extLst>
          </p:cNvPr>
          <p:cNvSpPr txBox="1"/>
          <p:nvPr/>
        </p:nvSpPr>
        <p:spPr>
          <a:xfrm>
            <a:off x="222066" y="4774168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chemeClr val="bg1">
                  <a:lumMod val="85000"/>
                </a:schemeClr>
              </a:solidFill>
              <a:effectLst/>
            </a:endParaRPr>
          </a:p>
        </p:txBody>
      </p:sp>
      <p:sp>
        <p:nvSpPr>
          <p:cNvPr id="9" name="Google Shape;84;p17">
            <a:extLst>
              <a:ext uri="{FF2B5EF4-FFF2-40B4-BE49-F238E27FC236}">
                <a16:creationId xmlns:a16="http://schemas.microsoft.com/office/drawing/2014/main" id="{044B3F5D-69D2-327F-049E-AB127F217DF6}"/>
              </a:ext>
            </a:extLst>
          </p:cNvPr>
          <p:cNvSpPr txBox="1">
            <a:spLocks/>
          </p:cNvSpPr>
          <p:nvPr/>
        </p:nvSpPr>
        <p:spPr>
          <a:xfrm>
            <a:off x="311700" y="2166286"/>
            <a:ext cx="8520600" cy="8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Teko SemiBold"/>
              <a:buNone/>
              <a:defRPr sz="2800" b="0" i="0" u="none" strike="noStrike" cap="none">
                <a:solidFill>
                  <a:srgbClr val="1D252C"/>
                </a:solidFill>
                <a:latin typeface="Teko SemiBold"/>
                <a:ea typeface="Teko SemiBold"/>
                <a:cs typeface="Teko SemiBold"/>
                <a:sym typeface="Teko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52C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i="1" dirty="0">
                <a:solidFill>
                  <a:schemeClr val="bg1"/>
                </a:solidFill>
              </a:rPr>
              <a:t>Defense Logistic Agency Tailored Logistics Support </a:t>
            </a:r>
          </a:p>
          <a:p>
            <a:pPr algn="ctr"/>
            <a:r>
              <a:rPr lang="en-US" i="1" dirty="0">
                <a:solidFill>
                  <a:schemeClr val="bg1"/>
                </a:solidFill>
              </a:rPr>
              <a:t>Special Operations Equipment  </a:t>
            </a:r>
          </a:p>
        </p:txBody>
      </p:sp>
    </p:spTree>
    <p:extLst>
      <p:ext uri="{BB962C8B-B14F-4D97-AF65-F5344CB8AC3E}">
        <p14:creationId xmlns:p14="http://schemas.microsoft.com/office/powerpoint/2010/main" val="129570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BC8C2-80E4-4785-27A1-B0E2FA01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30" y="771625"/>
            <a:ext cx="4774473" cy="5727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eko Medium" panose="02000000000000000000" pitchFamily="2" charset="0"/>
                <a:cs typeface="Teko Medium" panose="02000000000000000000" pitchFamily="2" charset="0"/>
              </a:rPr>
              <a:t>DLA TLS SOE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65093-47B3-E4F7-1803-756B35E2FA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59291D4-EF04-7A15-B967-089F68ADD7CD}"/>
              </a:ext>
            </a:extLst>
          </p:cNvPr>
          <p:cNvSpPr txBox="1">
            <a:spLocks/>
          </p:cNvSpPr>
          <p:nvPr/>
        </p:nvSpPr>
        <p:spPr>
          <a:xfrm>
            <a:off x="4147457" y="1979286"/>
            <a:ext cx="4684843" cy="24175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C293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293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293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293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293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Special Operations Equipment (SOE) Program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200" b="0" i="0" u="none" strike="noStrike" dirty="0">
                <a:solidFill>
                  <a:srgbClr val="1B242D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The Special Operational Equipment (SOE) Program, one of six contracts under the TLS program, provides responsive</a:t>
            </a:r>
            <a:r>
              <a:rPr lang="en-US" sz="120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 procurement assistance </a:t>
            </a:r>
            <a:r>
              <a:rPr lang="en-US" sz="1200" b="0" i="0" u="none" strike="noStrike" dirty="0">
                <a:solidFill>
                  <a:srgbClr val="1B242D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to military installations, federal agencies, and other Army, Navy, Air Force, Marine Corps, and Coast Guard customers worldwide. Equipment categories include Aerospace, C5ISR, CBRNE, Expeditionary, MRO, Tactical and more.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sz="1200" dirty="0">
              <a:solidFill>
                <a:srgbClr val="1B242D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200" b="1" i="0" u="none" strike="noStrike" dirty="0">
                <a:solidFill>
                  <a:srgbClr val="1B242D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PRIME CONTRACTORS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120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Noble Supply &amp; Logistics – Boston, MA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120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Atlantic Diving Supply, Inc – Virginia Beach, VA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1200" dirty="0" err="1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SupplyCore</a:t>
            </a:r>
            <a:r>
              <a:rPr lang="en-US" sz="120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, Inc – Rockford, IL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120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W.S. Darley &amp; Co – Itasca, IL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sz="1200" b="1" dirty="0">
              <a:solidFill>
                <a:srgbClr val="1B242D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sz="1200" b="1" i="0" u="none" strike="noStrike" dirty="0">
              <a:solidFill>
                <a:srgbClr val="1B242D"/>
              </a:solidFill>
              <a:effectLst/>
              <a:latin typeface="Roboto Condensed" panose="02000000000000000000" pitchFamily="2" charset="0"/>
              <a:ea typeface="Roboto Condensed" panose="02000000000000000000" pitchFamily="2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1600" b="0" i="0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6A597C-3C04-3D11-2E81-E1BA260CD3AB}"/>
              </a:ext>
            </a:extLst>
          </p:cNvPr>
          <p:cNvSpPr txBox="1"/>
          <p:nvPr/>
        </p:nvSpPr>
        <p:spPr>
          <a:xfrm>
            <a:off x="311700" y="1971935"/>
            <a:ext cx="3659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Defense Logistics Agency (DLA) Tailored Logistics Support (TLS) Programs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F0AC2-3C7A-AC92-A48D-3232837CB354}"/>
              </a:ext>
            </a:extLst>
          </p:cNvPr>
          <p:cNvSpPr txBox="1"/>
          <p:nvPr/>
        </p:nvSpPr>
        <p:spPr>
          <a:xfrm>
            <a:off x="311700" y="2560561"/>
            <a:ext cx="360062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200" i="0" u="none" strike="noStrike" baseline="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NOBLE works with the </a:t>
            </a:r>
            <a:r>
              <a:rPr lang="en-US" sz="1200" i="0" strike="noStrike" baseline="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DLA Troop Support Construction &amp; Equipment </a:t>
            </a:r>
            <a:r>
              <a:rPr lang="en-US" sz="1200" i="0" u="none" strike="noStrike" baseline="0" dirty="0">
                <a:solidFill>
                  <a:srgbClr val="1B242D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Open Sans" panose="020B0606030504020204" pitchFamily="34" charset="0"/>
              </a:rPr>
              <a:t>to provide supply chain management, a single point to consolidate fulfillment of requirements, 24/7 support, custom systems integration, and an infrastructure of operations centers and warehouses to maintain supply and facilitate delivery. Our contingency capabilities cover national emergencies, natural disasters, relief efforts, and troop deployments. </a:t>
            </a:r>
          </a:p>
          <a:p>
            <a:pPr algn="l">
              <a:spcBef>
                <a:spcPts val="600"/>
              </a:spcBef>
            </a:pPr>
            <a:endParaRPr lang="en-US" sz="1200" i="0" u="none" strike="noStrike" baseline="0" dirty="0">
              <a:solidFill>
                <a:srgbClr val="1B242D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" name="Google Shape;34;p6">
            <a:extLst>
              <a:ext uri="{FF2B5EF4-FFF2-40B4-BE49-F238E27FC236}">
                <a16:creationId xmlns:a16="http://schemas.microsoft.com/office/drawing/2014/main" id="{2248B946-990C-2C58-5CEC-2C401B07DB71}"/>
              </a:ext>
            </a:extLst>
          </p:cNvPr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2C28EB-DD0B-0C9A-95B8-2AD87BCAA437}"/>
              </a:ext>
            </a:extLst>
          </p:cNvPr>
          <p:cNvSpPr txBox="1"/>
          <p:nvPr/>
        </p:nvSpPr>
        <p:spPr>
          <a:xfrm>
            <a:off x="235129" y="4841373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rgbClr val="1B242D"/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rgbClr val="1B242D"/>
              </a:solidFill>
              <a:effectLst/>
            </a:endParaRPr>
          </a:p>
        </p:txBody>
      </p:sp>
      <p:pic>
        <p:nvPicPr>
          <p:cNvPr id="20" name="Picture 19" descr="A logo of a military agency&#10;&#10;Description automatically generated">
            <a:extLst>
              <a:ext uri="{FF2B5EF4-FFF2-40B4-BE49-F238E27FC236}">
                <a16:creationId xmlns:a16="http://schemas.microsoft.com/office/drawing/2014/main" id="{D29DF2AF-52E6-83CA-019B-2E55D8AD3B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78" y="672762"/>
            <a:ext cx="665451" cy="808934"/>
          </a:xfrm>
          <a:prstGeom prst="rect">
            <a:avLst/>
          </a:prstGeom>
        </p:spPr>
      </p:pic>
      <p:pic>
        <p:nvPicPr>
          <p:cNvPr id="6" name="Picture 5" descr="A person in military uniform looking at a computer screen&#10;&#10;Description automatically generated">
            <a:extLst>
              <a:ext uri="{FF2B5EF4-FFF2-40B4-BE49-F238E27FC236}">
                <a16:creationId xmlns:a16="http://schemas.microsoft.com/office/drawing/2014/main" id="{1F647806-343E-027E-6454-0BE7993C9C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95" b="14567"/>
          <a:stretch/>
        </p:blipFill>
        <p:spPr>
          <a:xfrm>
            <a:off x="6139543" y="503854"/>
            <a:ext cx="3004457" cy="120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19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4D06A-547E-B5DF-F589-AB42D7DD1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C6A64-D426-C562-4BE8-20F74A103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30" y="771625"/>
            <a:ext cx="4774473" cy="5727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eko Medium" panose="02000000000000000000" pitchFamily="2" charset="0"/>
                <a:cs typeface="Teko Medium" panose="02000000000000000000" pitchFamily="2" charset="0"/>
              </a:rPr>
              <a:t>DLA TLS SOE Scope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608C1-133D-F0BB-338C-8E9C60605A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688454-BE41-A1D5-E310-99E4072280FB}"/>
              </a:ext>
            </a:extLst>
          </p:cNvPr>
          <p:cNvSpPr txBox="1"/>
          <p:nvPr/>
        </p:nvSpPr>
        <p:spPr>
          <a:xfrm>
            <a:off x="222064" y="1443513"/>
            <a:ext cx="8799093" cy="287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1050" b="1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Scope Determination </a:t>
            </a:r>
            <a:endParaRPr lang="en-US" sz="1050" kern="100" dirty="0">
              <a:effectLst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 Sole-Sourced Firm-Fixed Price contract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Modified Commercial Off the Shelf (COTS) hardware and software items. Services, warranties and maintenance plans may be added as separate lines in support of the hardware and software procurement.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ach line item of every order is reviewed independently for scope determination by the DLA Troop Support, Construction &amp; Equipment contracting team</a:t>
            </a: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. 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Prior scope approval and/or order award does not constitute guaranteed scope approval on a new order submission of the same products. 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endParaRPr lang="en-US" sz="1050" b="1" kern="100" dirty="0">
              <a:solidFill>
                <a:schemeClr val="accent1"/>
              </a:solidFill>
              <a:effectLst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0" marR="0"/>
            <a:r>
              <a:rPr lang="en-US" sz="1050" b="1" i="1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Additional Information: 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following information is used to facilitate scope determination: </a:t>
            </a:r>
          </a:p>
          <a:p>
            <a:pPr marL="0" marR="0"/>
            <a:endParaRPr lang="en-US" sz="1050" kern="100" dirty="0">
              <a:effectLst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lvl="3" indent="-342900" algn="just">
              <a:buFont typeface="Symbol" panose="05050102010706020507" pitchFamily="18" charset="2"/>
              <a:buChar char=""/>
            </a:pP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etailed description of the item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Explain how this item supports the warfighter mission</a:t>
            </a:r>
            <a:endParaRPr lang="en-US" sz="1050" kern="100" dirty="0">
              <a:effectLst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Link to website for the item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Further description of how the item is within scope of the SOE program </a:t>
            </a:r>
          </a:p>
        </p:txBody>
      </p:sp>
      <p:sp>
        <p:nvSpPr>
          <p:cNvPr id="3" name="Google Shape;34;p6">
            <a:extLst>
              <a:ext uri="{FF2B5EF4-FFF2-40B4-BE49-F238E27FC236}">
                <a16:creationId xmlns:a16="http://schemas.microsoft.com/office/drawing/2014/main" id="{083BF1FF-66A8-31C5-B751-752AADDD8F74}"/>
              </a:ext>
            </a:extLst>
          </p:cNvPr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pic>
        <p:nvPicPr>
          <p:cNvPr id="20" name="Picture 19" descr="A logo of a military agency&#10;&#10;Description automatically generated">
            <a:extLst>
              <a:ext uri="{FF2B5EF4-FFF2-40B4-BE49-F238E27FC236}">
                <a16:creationId xmlns:a16="http://schemas.microsoft.com/office/drawing/2014/main" id="{2AC0C197-4A47-4123-1F0D-7F31775E14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79" y="604077"/>
            <a:ext cx="665451" cy="8089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1BABA3-5A9C-D2C6-352B-43D1F2A2FC14}"/>
              </a:ext>
            </a:extLst>
          </p:cNvPr>
          <p:cNvSpPr txBox="1"/>
          <p:nvPr/>
        </p:nvSpPr>
        <p:spPr>
          <a:xfrm>
            <a:off x="222066" y="4816393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rgbClr val="1B242D"/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rgbClr val="1B242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5277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4F42D-A307-ACA8-50D1-A5015A9D6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D6DA2-1855-4E26-947F-093A1B41B4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3" name="Google Shape;34;p6">
            <a:extLst>
              <a:ext uri="{FF2B5EF4-FFF2-40B4-BE49-F238E27FC236}">
                <a16:creationId xmlns:a16="http://schemas.microsoft.com/office/drawing/2014/main" id="{5EE83880-4910-B312-4B4E-6386A761FCBC}"/>
              </a:ext>
            </a:extLst>
          </p:cNvPr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A21D0A-F5CF-1132-C25C-D0EA5F7B8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91" y="1211579"/>
            <a:ext cx="6254330" cy="37562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953AC7-A759-C8BB-14FB-1EC9071669F3}"/>
              </a:ext>
            </a:extLst>
          </p:cNvPr>
          <p:cNvSpPr txBox="1"/>
          <p:nvPr/>
        </p:nvSpPr>
        <p:spPr>
          <a:xfrm>
            <a:off x="6697981" y="1198009"/>
            <a:ext cx="2323177" cy="3463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indent="-1714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registration form must be completed for each customer</a:t>
            </a:r>
          </a:p>
          <a:p>
            <a:pPr marL="171450" indent="-1714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Prime representatives may assist with registration completion</a:t>
            </a:r>
          </a:p>
          <a:p>
            <a:pPr marL="171450" indent="-1714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b="0" i="0" dirty="0">
                <a:solidFill>
                  <a:srgbClr val="333333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 Finance Office Point of Contact (FOPOC) is required for each account registration. </a:t>
            </a:r>
            <a:r>
              <a:rPr lang="en-US" sz="1050" dirty="0">
                <a:solidFill>
                  <a:srgbClr val="33333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</a:t>
            </a:r>
            <a:r>
              <a:rPr lang="en-US" sz="1050" b="0" i="0" dirty="0">
                <a:solidFill>
                  <a:srgbClr val="333333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FOPOC is someone that can obligate funds </a:t>
            </a:r>
            <a:r>
              <a:rPr lang="en-US" sz="1050" dirty="0">
                <a:solidFill>
                  <a:srgbClr val="33333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on behalf of the program, unit, agency, etc.</a:t>
            </a:r>
            <a:endParaRPr lang="en-US" sz="1050" kern="1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171450" marR="0" indent="-1714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Once completed and submitted, DLA will provide a welcome packet with your account number and ordering template within 72 hours</a:t>
            </a:r>
          </a:p>
          <a:p>
            <a:pPr marL="171450" marR="0" indent="-1714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 Tailored Vendor Logistic Support (TVLS) representative will be assigned to you for future assistance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A42CEB9-5900-FA0C-64C0-C9F0CD6E6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30" y="771625"/>
            <a:ext cx="4774473" cy="5727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eko Medium" panose="02000000000000000000" pitchFamily="2" charset="0"/>
                <a:cs typeface="Teko Medium" panose="02000000000000000000" pitchFamily="2" charset="0"/>
              </a:rPr>
              <a:t>DLA TLS SOE Registration Form</a:t>
            </a:r>
          </a:p>
        </p:txBody>
      </p:sp>
      <p:pic>
        <p:nvPicPr>
          <p:cNvPr id="14" name="Picture 13" descr="A logo of a military agency&#10;&#10;Description automatically generated">
            <a:extLst>
              <a:ext uri="{FF2B5EF4-FFF2-40B4-BE49-F238E27FC236}">
                <a16:creationId xmlns:a16="http://schemas.microsoft.com/office/drawing/2014/main" id="{ED37AF48-9954-4FFE-761E-3753F782EE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78" y="672762"/>
            <a:ext cx="665451" cy="8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19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830C8-8658-2431-922F-7DE1F427C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F98E9-0084-247D-AB57-EB157F758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30" y="771625"/>
            <a:ext cx="4774473" cy="49400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eko Medium" panose="02000000000000000000" pitchFamily="2" charset="0"/>
                <a:cs typeface="Teko Medium" panose="02000000000000000000" pitchFamily="2" charset="0"/>
              </a:rPr>
              <a:t>DLA TLS SOE Customer Orders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DA497-6EC4-8FC5-2862-94E20DCC4F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3CEB56-2876-59A2-2C34-529D51730399}"/>
              </a:ext>
            </a:extLst>
          </p:cNvPr>
          <p:cNvSpPr txBox="1"/>
          <p:nvPr/>
        </p:nvSpPr>
        <p:spPr>
          <a:xfrm>
            <a:off x="226208" y="1396514"/>
            <a:ext cx="85206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spcAft>
                <a:spcPts val="750"/>
              </a:spcAft>
            </a:pPr>
            <a:endParaRPr lang="en-US" sz="1000" b="1" dirty="0">
              <a:solidFill>
                <a:srgbClr val="333333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171450" indent="-171450" algn="l" fontAlgn="base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US" sz="1000" b="0" i="0" dirty="0">
                <a:solidFill>
                  <a:srgbClr val="333333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All customer requests are UNFUNDED </a:t>
            </a:r>
            <a:r>
              <a:rPr lang="en-US" sz="1000" dirty="0">
                <a:solidFill>
                  <a:srgbClr val="33333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when initially submitted</a:t>
            </a:r>
            <a:r>
              <a:rPr lang="en-US" sz="1000" b="0" i="0" dirty="0">
                <a:solidFill>
                  <a:srgbClr val="333333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DLA Troop Support. </a:t>
            </a:r>
          </a:p>
          <a:p>
            <a:pPr marL="171450" indent="-171450" algn="l" fontAlgn="base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US" sz="1000" b="0" i="0" dirty="0">
                <a:solidFill>
                  <a:srgbClr val="333333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</a:t>
            </a:r>
            <a:r>
              <a:rPr lang="en-US" sz="1000" b="0" i="0" dirty="0">
                <a:solidFill>
                  <a:schemeClr val="tx1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 </a:t>
            </a:r>
            <a:r>
              <a:rPr lang="en-US" sz="1000" b="0" i="0" dirty="0">
                <a:solidFill>
                  <a:schemeClr val="tx1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Excel SOE Order Spreadsheet </a:t>
            </a:r>
            <a:r>
              <a:rPr lang="en-US" sz="10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(below)</a:t>
            </a:r>
            <a:r>
              <a:rPr lang="en-US" sz="1000" b="0" i="0" dirty="0">
                <a:solidFill>
                  <a:srgbClr val="333333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and </a:t>
            </a:r>
            <a:r>
              <a:rPr lang="en-US" sz="1000" b="0" i="0" dirty="0">
                <a:solidFill>
                  <a:schemeClr val="tx1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Customer Guidelines Document</a:t>
            </a:r>
            <a:r>
              <a:rPr lang="en-US" sz="1000" b="0" i="0" dirty="0">
                <a:solidFill>
                  <a:schemeClr val="tx1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US" sz="1000" b="0" i="0" dirty="0">
                <a:solidFill>
                  <a:schemeClr val="tx1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 </a:t>
            </a:r>
            <a:r>
              <a:rPr lang="en-US" sz="1000" b="0" i="0" dirty="0">
                <a:solidFill>
                  <a:srgbClr val="333333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detail the ordering process. Please be sure to read this Customer Guidance Document prior to submitting your first order under this new process</a:t>
            </a:r>
          </a:p>
          <a:p>
            <a:pPr algn="l">
              <a:spcBef>
                <a:spcPts val="600"/>
              </a:spcBef>
            </a:pPr>
            <a:endParaRPr lang="en-US" sz="1200" i="0" u="none" strike="noStrike" baseline="0" dirty="0">
              <a:solidFill>
                <a:srgbClr val="1B242D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" name="Google Shape;34;p6">
            <a:extLst>
              <a:ext uri="{FF2B5EF4-FFF2-40B4-BE49-F238E27FC236}">
                <a16:creationId xmlns:a16="http://schemas.microsoft.com/office/drawing/2014/main" id="{725D192F-2551-BC72-7AC0-885975311BFA}"/>
              </a:ext>
            </a:extLst>
          </p:cNvPr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A39903-DBFF-7950-9E13-FABC277060E4}"/>
              </a:ext>
            </a:extLst>
          </p:cNvPr>
          <p:cNvSpPr txBox="1"/>
          <p:nvPr/>
        </p:nvSpPr>
        <p:spPr>
          <a:xfrm>
            <a:off x="6654703" y="4860017"/>
            <a:ext cx="24892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rgbClr val="1B242D"/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rgbClr val="1B242D"/>
              </a:solidFill>
              <a:effectLst/>
            </a:endParaRPr>
          </a:p>
        </p:txBody>
      </p:sp>
      <p:pic>
        <p:nvPicPr>
          <p:cNvPr id="20" name="Picture 19" descr="A logo of a military agency&#10;&#10;Description automatically generated">
            <a:extLst>
              <a:ext uri="{FF2B5EF4-FFF2-40B4-BE49-F238E27FC236}">
                <a16:creationId xmlns:a16="http://schemas.microsoft.com/office/drawing/2014/main" id="{4000C8B9-323D-BC77-B657-C348E1D09A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78" y="672762"/>
            <a:ext cx="595378" cy="7237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6D725C-AAE0-FD9F-F867-80E2B15425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152" y="2749143"/>
            <a:ext cx="8649423" cy="144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20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E146-239E-37B3-AB04-2A0C5A802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774A5-0CEF-DF58-6D14-E8AE0D634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30" y="771625"/>
            <a:ext cx="4774473" cy="5727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eko Medium" panose="02000000000000000000" pitchFamily="2" charset="0"/>
                <a:cs typeface="Teko Medium" panose="02000000000000000000" pitchFamily="2" charset="0"/>
              </a:rPr>
              <a:t>DLA TLS SOE Contract Usage Fee &amp; Timeline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4A6F0-F672-4FB2-C918-9D074958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AFBF25-57F1-FCD4-8E08-3970FFEF745E}"/>
              </a:ext>
            </a:extLst>
          </p:cNvPr>
          <p:cNvSpPr txBox="1"/>
          <p:nvPr/>
        </p:nvSpPr>
        <p:spPr>
          <a:xfrm>
            <a:off x="222065" y="1400846"/>
            <a:ext cx="8718510" cy="376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1050" b="1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Cost Recovery Rate (CRR)</a:t>
            </a:r>
            <a:endParaRPr lang="en-US" sz="1050" kern="100" dirty="0">
              <a:effectLst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Orders are p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rocess with a 5.4% CRR. </a:t>
            </a: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rders exceeding $5 million (total value unburdened value) will incur a CRR of 2.0% in lieu of the standard 5.4% CRR.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1050" b="1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Program Standard Timeline:</a:t>
            </a:r>
            <a:endParaRPr lang="en-US" sz="1050" kern="100" dirty="0">
              <a:effectLst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Govt. submits a completed customer request form to DLA. DLA ensures the hardware and/or software meet(s) the scope criteria.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 Request for Quote (RFQ) is open for competitive responses for </a:t>
            </a: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three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usiness </a:t>
            </a: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ays. An urgent RFQ request </a:t>
            </a: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has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a 24-hour turnaround when justification if presented to DLA. 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DLA reviews bids for FAR compliant and fair-and-reasonable pricing. They select the lowest priced submission that meets all requirements and send to the FOPOC.</a:t>
            </a:r>
            <a:r>
              <a:rPr lang="en-US" sz="1050" dirty="0">
                <a:solidFill>
                  <a:srgbClr val="33333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The </a:t>
            </a:r>
            <a:r>
              <a:rPr lang="en-US" sz="1050" b="0" i="0" dirty="0">
                <a:solidFill>
                  <a:srgbClr val="333333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FOPOC will receive a Price Acknowledgement Spreadsheet containing the proposed total price of your order(s). The FOPOC will complete this Price Acknowledgement Spreadsheet and submit with funding to  </a:t>
            </a:r>
            <a:r>
              <a:rPr lang="en-US" sz="1050" b="1" i="0" dirty="0">
                <a:solidFill>
                  <a:schemeClr val="accent1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SOEPriceAcknowledge@dla.mil</a:t>
            </a:r>
            <a:r>
              <a:rPr lang="en-US" sz="1050" dirty="0">
                <a:solidFill>
                  <a:schemeClr val="accent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via MIPR or MILSTRIP</a:t>
            </a:r>
            <a:endParaRPr lang="en-US" sz="1050" kern="100" dirty="0">
              <a:solidFill>
                <a:schemeClr val="tx1"/>
              </a:solidFill>
              <a:effectLst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Once funding acknowledgment is received by DLA, </a:t>
            </a: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 n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otification is sent to the awarded prime for processing.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DLA will provide the final approval, then items will be procured by awarded prime from the appropriate vendor/manufacturer. The items will be shipped to your requested destination location as identified in the </a:t>
            </a: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purchase order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and within the </a:t>
            </a:r>
            <a:r>
              <a:rPr lang="en-US" sz="1050" kern="1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contract delivery date</a:t>
            </a: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.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050" kern="100" dirty="0"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Prime will monitor your shipment until a Proof of Delivery, also known as a POD, is provided by shipment carrier. A prime representative will advise that your order has been fulfilled complete.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Google Shape;34;p6">
            <a:extLst>
              <a:ext uri="{FF2B5EF4-FFF2-40B4-BE49-F238E27FC236}">
                <a16:creationId xmlns:a16="http://schemas.microsoft.com/office/drawing/2014/main" id="{3E90CE90-FBF6-05CE-B4B7-79DE4BDF5A1B}"/>
              </a:ext>
            </a:extLst>
          </p:cNvPr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pic>
        <p:nvPicPr>
          <p:cNvPr id="20" name="Picture 19" descr="A logo of a military agency&#10;&#10;Description automatically generated">
            <a:extLst>
              <a:ext uri="{FF2B5EF4-FFF2-40B4-BE49-F238E27FC236}">
                <a16:creationId xmlns:a16="http://schemas.microsoft.com/office/drawing/2014/main" id="{771AB5A5-5070-3821-6A3F-5B001EB489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79" y="604077"/>
            <a:ext cx="665451" cy="8089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9E31CC-1FF5-C784-34DA-0F4D9F27D3E0}"/>
              </a:ext>
            </a:extLst>
          </p:cNvPr>
          <p:cNvSpPr txBox="1"/>
          <p:nvPr/>
        </p:nvSpPr>
        <p:spPr>
          <a:xfrm>
            <a:off x="222066" y="4888234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rgbClr val="1B242D"/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rgbClr val="1B242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49245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82071-6A73-F313-8CB4-D62E25E1C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5F698-39B4-80C8-901B-286BCEFB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30" y="771625"/>
            <a:ext cx="4774473" cy="5727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eko Medium" panose="02000000000000000000" pitchFamily="2" charset="0"/>
                <a:cs typeface="Teko Medium" panose="02000000000000000000" pitchFamily="2" charset="0"/>
              </a:rPr>
              <a:t>DLA TLS SOE Flowchart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B74D1-BDC5-7708-314C-1CFA89FFDE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3" name="Google Shape;34;p6">
            <a:extLst>
              <a:ext uri="{FF2B5EF4-FFF2-40B4-BE49-F238E27FC236}">
                <a16:creationId xmlns:a16="http://schemas.microsoft.com/office/drawing/2014/main" id="{C7DC117C-28C8-F468-01AD-540B35DC4628}"/>
              </a:ext>
            </a:extLst>
          </p:cNvPr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pic>
        <p:nvPicPr>
          <p:cNvPr id="20" name="Picture 19" descr="A logo of a military agency&#10;&#10;Description automatically generated">
            <a:extLst>
              <a:ext uri="{FF2B5EF4-FFF2-40B4-BE49-F238E27FC236}">
                <a16:creationId xmlns:a16="http://schemas.microsoft.com/office/drawing/2014/main" id="{0CB65FB3-7D87-736B-CF7B-9DEEE77C1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78" y="672762"/>
            <a:ext cx="665451" cy="808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EA8579-14EE-8DE4-F44B-BEF8C9747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629" y="1172425"/>
            <a:ext cx="5391596" cy="373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35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9E2D6-381E-A06F-E6C8-EF67CFA8D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1F947-7E0A-B7FB-4219-C952C6DDCEE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3" name="Google Shape;34;p6">
            <a:extLst>
              <a:ext uri="{FF2B5EF4-FFF2-40B4-BE49-F238E27FC236}">
                <a16:creationId xmlns:a16="http://schemas.microsoft.com/office/drawing/2014/main" id="{A1804DC2-4E8C-0FF8-E9D7-992248285277}"/>
              </a:ext>
            </a:extLst>
          </p:cNvPr>
          <p:cNvSpPr txBox="1"/>
          <p:nvPr/>
        </p:nvSpPr>
        <p:spPr>
          <a:xfrm>
            <a:off x="6075875" y="29525"/>
            <a:ext cx="286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CFD1D0"/>
                </a:solidFill>
                <a:latin typeface="Teko SemiBold"/>
                <a:ea typeface="Teko SemiBold"/>
                <a:cs typeface="Teko SemiBold"/>
                <a:sym typeface="Teko SemiBold"/>
              </a:rPr>
              <a:t>MISSION POSSIBLE</a:t>
            </a:r>
            <a:endParaRPr sz="1500" dirty="0">
              <a:solidFill>
                <a:srgbClr val="CFD1D0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1D90B0-7BAD-EAFA-9DE6-1B0B92BDA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52645"/>
            <a:ext cx="9133989" cy="46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335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4" descr="A helicopter flying over a ship&#10;&#10;Description automatically generated with low confidence"/>
          <p:cNvPicPr preferRelativeResize="0"/>
          <p:nvPr/>
        </p:nvPicPr>
        <p:blipFill rotWithShape="1">
          <a:blip r:embed="rId3">
            <a:alphaModFix amt="50000"/>
          </a:blip>
          <a:srcRect l="1423"/>
          <a:stretch/>
        </p:blipFill>
        <p:spPr>
          <a:xfrm>
            <a:off x="3340111" y="500609"/>
            <a:ext cx="5803889" cy="4142282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242" name="Google Shape;242;p14"/>
          <p:cNvSpPr txBox="1"/>
          <p:nvPr/>
        </p:nvSpPr>
        <p:spPr>
          <a:xfrm flipH="1">
            <a:off x="487713" y="4355440"/>
            <a:ext cx="258258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A19586"/>
                </a:solidFill>
                <a:latin typeface="Arial Narrow"/>
                <a:ea typeface="Arial Narrow"/>
                <a:cs typeface="Arial Narrow"/>
                <a:sym typeface="Arial Narrow"/>
              </a:rPr>
              <a:t>WWW.NOBLE.COM</a:t>
            </a:r>
            <a:endParaRPr/>
          </a:p>
        </p:txBody>
      </p:sp>
      <p:sp>
        <p:nvSpPr>
          <p:cNvPr id="243" name="Google Shape;243;p14"/>
          <p:cNvSpPr txBox="1"/>
          <p:nvPr/>
        </p:nvSpPr>
        <p:spPr>
          <a:xfrm>
            <a:off x="386918" y="1163570"/>
            <a:ext cx="2582700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rgbClr val="1C252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rPr>
              <a:t>POINTS OF CONTACTS: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 dirty="0">
              <a:solidFill>
                <a:srgbClr val="1C252C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Arial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 dirty="0">
                <a:solidFill>
                  <a:srgbClr val="1C252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rPr>
              <a:t>Cindy Mattingly </a:t>
            </a: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rgbClr val="1C252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Sr. Director of Business Development </a:t>
            </a:r>
            <a:endParaRPr sz="10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accent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cmattingly@noble</a:t>
            </a:r>
            <a:r>
              <a:rPr lang="en-US" sz="1000" dirty="0">
                <a:solidFill>
                  <a:schemeClr val="accent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endParaRPr lang="en-US" sz="1000" dirty="0">
              <a:solidFill>
                <a:schemeClr val="accent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rgbClr val="1C252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(904).707.5847</a:t>
            </a:r>
            <a:endParaRPr sz="10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1C252C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Arial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 Condensed Light"/>
              <a:buNone/>
            </a:pPr>
            <a:r>
              <a:rPr lang="en-US" sz="1100" b="1" i="0" u="none" strike="noStrike" cap="none" dirty="0">
                <a:solidFill>
                  <a:srgbClr val="1C252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</a:rPr>
              <a:t>Mark Good </a:t>
            </a: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 Condensed Light"/>
              <a:buNone/>
            </a:pPr>
            <a:r>
              <a:rPr lang="en-US" sz="1000" b="1" dirty="0">
                <a:solidFill>
                  <a:srgbClr val="1C252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VP of Contract Operations </a:t>
            </a:r>
            <a:endParaRPr sz="10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 Condensed Light"/>
              <a:buNone/>
            </a:pPr>
            <a:r>
              <a:rPr lang="en-US" sz="1000" b="0" i="0" u="none" strike="noStrike" cap="none" dirty="0">
                <a:solidFill>
                  <a:schemeClr val="accent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mgood@noble.com</a:t>
            </a:r>
            <a:endParaRPr lang="en-US" sz="1000" b="0" i="0" u="none" strike="noStrike" cap="none" dirty="0">
              <a:solidFill>
                <a:schemeClr val="accent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Arial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 Condensed Light"/>
              <a:buNone/>
            </a:pPr>
            <a:r>
              <a:rPr lang="en-US" sz="1000" dirty="0">
                <a:solidFill>
                  <a:srgbClr val="1C252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(540).383.3687 </a:t>
            </a:r>
            <a:endParaRPr sz="10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 Condensed Light"/>
              <a:buNone/>
            </a:pPr>
            <a:endParaRPr sz="1000" b="0" i="0" u="none" strike="noStrike" cap="none" dirty="0">
              <a:solidFill>
                <a:srgbClr val="1C252C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Arial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 Condensed Light"/>
              <a:buNone/>
            </a:pPr>
            <a:r>
              <a:rPr lang="en-US" sz="1000" b="1" i="0" u="none" strike="noStrike" cap="none" dirty="0">
                <a:solidFill>
                  <a:srgbClr val="1C252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877-999-1911</a:t>
            </a:r>
            <a:endParaRPr sz="1000" b="1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1143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 Condensed Light"/>
              <a:buNone/>
            </a:pPr>
            <a:r>
              <a:rPr lang="en-US" sz="1000" b="0" i="0" u="sng" strike="noStrike" cap="none" dirty="0">
                <a:solidFill>
                  <a:srgbClr val="0070C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support@noble.com</a:t>
            </a:r>
            <a:endParaRPr sz="1000" b="0" i="0" u="none" strike="noStrike" cap="none" dirty="0">
              <a:solidFill>
                <a:srgbClr val="0070C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56AA35-7B5F-0D5E-41B6-0BFA6E80451D}"/>
              </a:ext>
            </a:extLst>
          </p:cNvPr>
          <p:cNvSpPr txBox="1"/>
          <p:nvPr/>
        </p:nvSpPr>
        <p:spPr>
          <a:xfrm>
            <a:off x="222066" y="4816393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rgbClr val="1B242D"/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rgbClr val="1B242D"/>
              </a:solidFill>
              <a:effectLst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flag&#10;&#10;Description automatically generated">
            <a:extLst>
              <a:ext uri="{FF2B5EF4-FFF2-40B4-BE49-F238E27FC236}">
                <a16:creationId xmlns:a16="http://schemas.microsoft.com/office/drawing/2014/main" id="{C36DEA9C-73CE-533E-CE7E-A5843E06E4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6390"/>
            <a:ext cx="9144000" cy="46471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EADBB5-2364-0FCB-6490-C32127137D6A}"/>
              </a:ext>
            </a:extLst>
          </p:cNvPr>
          <p:cNvSpPr txBox="1"/>
          <p:nvPr/>
        </p:nvSpPr>
        <p:spPr>
          <a:xfrm>
            <a:off x="3301139" y="2002363"/>
            <a:ext cx="36875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Roboto Condensed Medium" panose="02000000000000000000" pitchFamily="2" charset="0"/>
                <a:ea typeface="Roboto Condensed Medium" panose="02000000000000000000" pitchFamily="2" charset="0"/>
                <a:cs typeface="Roboto Condensed Medium" panose="02000000000000000000" pitchFamily="2" charset="0"/>
              </a:rPr>
              <a:t>Thank you!</a:t>
            </a:r>
          </a:p>
          <a:p>
            <a:endParaRPr lang="en-US" sz="12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en-US" sz="1200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6136524B-A039-A140-F57B-4B7D0B5D823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EE65FE-3551-2542-519C-7829364D0AF9}"/>
              </a:ext>
            </a:extLst>
          </p:cNvPr>
          <p:cNvSpPr txBox="1"/>
          <p:nvPr/>
        </p:nvSpPr>
        <p:spPr>
          <a:xfrm>
            <a:off x="222066" y="4774168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NOBLE SUPPLY &amp; LOGISTICS, LLC  |  NOBLE.COM </a:t>
            </a:r>
            <a:endParaRPr lang="en-US" sz="800" b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2566802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5F251DDDDF0F46B5A983E8643F3F58" ma:contentTypeVersion="30" ma:contentTypeDescription="Create a new document." ma:contentTypeScope="" ma:versionID="6ab1b402349cde9348e5c0a137d814b0">
  <xsd:schema xmlns:xsd="http://www.w3.org/2001/XMLSchema" xmlns:xs="http://www.w3.org/2001/XMLSchema" xmlns:p="http://schemas.microsoft.com/office/2006/metadata/properties" xmlns:ns1="http://schemas.microsoft.com/sharepoint/v3" xmlns:ns2="42655cf0-883e-4682-a403-969b94ed1edd" xmlns:ns3="128370cc-bd2a-4047-8216-29ed62e35cf3" targetNamespace="http://schemas.microsoft.com/office/2006/metadata/properties" ma:root="true" ma:fieldsID="a6af5fd08765a71f6e653c74b883b006" ns1:_="" ns2:_="" ns3:_="">
    <xsd:import namespace="http://schemas.microsoft.com/sharepoint/v3"/>
    <xsd:import namespace="42655cf0-883e-4682-a403-969b94ed1edd"/>
    <xsd:import namespace="128370cc-bd2a-4047-8216-29ed62e35cf3"/>
    <xsd:element name="properties">
      <xsd:complexType>
        <xsd:sequence>
          <xsd:element name="documentManagement">
            <xsd:complexType>
              <xsd:all>
                <xsd:element ref="ns2:ContainsCDI_x002f_CUI_x003f_"/>
                <xsd:element ref="ns2:ContainsPII_x003f_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g4ps" minOccurs="0"/>
                <xsd:element ref="ns2:a182edb1-7d7e-4f17-a535-69504cf3832fCountryOrRegion" minOccurs="0"/>
                <xsd:element ref="ns2:a182edb1-7d7e-4f17-a535-69504cf3832fState" minOccurs="0"/>
                <xsd:element ref="ns2:a182edb1-7d7e-4f17-a535-69504cf3832fCity" minOccurs="0"/>
                <xsd:element ref="ns2:a182edb1-7d7e-4f17-a535-69504cf3832fPostalCode" minOccurs="0"/>
                <xsd:element ref="ns2:a182edb1-7d7e-4f17-a535-69504cf3832fStreet" minOccurs="0"/>
                <xsd:element ref="ns2:a182edb1-7d7e-4f17-a535-69504cf3832fGeoLoc" minOccurs="0"/>
                <xsd:element ref="ns2:a182edb1-7d7e-4f17-a535-69504cf3832fDispName" minOccurs="0"/>
                <xsd:element ref="ns3:SharedWithUsers" minOccurs="0"/>
                <xsd:element ref="ns3:SharedWithDetails" minOccurs="0"/>
                <xsd:element ref="ns2:jny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55cf0-883e-4682-a403-969b94ed1edd" elementFormDefault="qualified">
    <xsd:import namespace="http://schemas.microsoft.com/office/2006/documentManagement/types"/>
    <xsd:import namespace="http://schemas.microsoft.com/office/infopath/2007/PartnerControls"/>
    <xsd:element name="ContainsCDI_x002f_CUI_x003f_" ma:index="8" ma:displayName="Contains CDI/CUI?" ma:default="0" ma:format="Dropdown" ma:indexed="true" ma:internalName="ContainsCDI_x002f_CUI_x003f_">
      <xsd:simpleType>
        <xsd:restriction base="dms:Boolean"/>
      </xsd:simpleType>
    </xsd:element>
    <xsd:element name="ContainsPII_x003f_" ma:index="9" ma:displayName="Contains PII?" ma:default="0" ma:format="Dropdown" ma:indexed="true" ma:internalName="ContainsPII_x003f_">
      <xsd:simpleType>
        <xsd:restriction base="dms:Boolean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g4ps" ma:index="18" nillable="true" ma:displayName="Location" ma:internalName="g4ps">
      <xsd:simpleType>
        <xsd:restriction base="dms:Unknown"/>
      </xsd:simpleType>
    </xsd:element>
    <xsd:element name="a182edb1-7d7e-4f17-a535-69504cf3832fCountryOrRegion" ma:index="19" nillable="true" ma:displayName="Location: Country/Region" ma:internalName="CountryOrRegion" ma:readOnly="true">
      <xsd:simpleType>
        <xsd:restriction base="dms:Text"/>
      </xsd:simpleType>
    </xsd:element>
    <xsd:element name="a182edb1-7d7e-4f17-a535-69504cf3832fState" ma:index="20" nillable="true" ma:displayName="Location: State" ma:internalName="State" ma:readOnly="true">
      <xsd:simpleType>
        <xsd:restriction base="dms:Text"/>
      </xsd:simpleType>
    </xsd:element>
    <xsd:element name="a182edb1-7d7e-4f17-a535-69504cf3832fCity" ma:index="21" nillable="true" ma:displayName="Location: City" ma:internalName="City" ma:readOnly="true">
      <xsd:simpleType>
        <xsd:restriction base="dms:Text"/>
      </xsd:simpleType>
    </xsd:element>
    <xsd:element name="a182edb1-7d7e-4f17-a535-69504cf3832fPostalCode" ma:index="22" nillable="true" ma:displayName="Location: Postal Code" ma:internalName="PostalCode" ma:readOnly="true">
      <xsd:simpleType>
        <xsd:restriction base="dms:Text"/>
      </xsd:simpleType>
    </xsd:element>
    <xsd:element name="a182edb1-7d7e-4f17-a535-69504cf3832fStreet" ma:index="23" nillable="true" ma:displayName="Location: Street" ma:internalName="Street" ma:readOnly="true">
      <xsd:simpleType>
        <xsd:restriction base="dms:Text"/>
      </xsd:simpleType>
    </xsd:element>
    <xsd:element name="a182edb1-7d7e-4f17-a535-69504cf3832fGeoLoc" ma:index="24" nillable="true" ma:displayName="Location: Coordinates" ma:internalName="GeoLoc" ma:readOnly="true">
      <xsd:simpleType>
        <xsd:restriction base="dms:Unknown"/>
      </xsd:simpleType>
    </xsd:element>
    <xsd:element name="a182edb1-7d7e-4f17-a535-69504cf3832fDispName" ma:index="25" nillable="true" ma:displayName="Location: Name" ma:internalName="DispName" ma:readOnly="true">
      <xsd:simpleType>
        <xsd:restriction base="dms:Text"/>
      </xsd:simpleType>
    </xsd:element>
    <xsd:element name="jnys" ma:index="28" nillable="true" ma:displayName="Person or Group" ma:list="UserInfo" ma:internalName="jny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3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3" nillable="true" ma:taxonomy="true" ma:internalName="lcf76f155ced4ddcb4097134ff3c332f" ma:taxonomyFieldName="MediaServiceImageTags" ma:displayName="Image Tags" ma:readOnly="false" ma:fieldId="{5cf76f15-5ced-4ddc-b409-7134ff3c332f}" ma:taxonomyMulti="true" ma:sspId="d7164fe5-5b97-4a9d-90e3-0c064213b6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370cc-bd2a-4047-8216-29ed62e35cf3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4" nillable="true" ma:displayName="Taxonomy Catch All Column" ma:hidden="true" ma:list="{f7375d76-e668-4f89-b197-4e0e13d9cc63}" ma:internalName="TaxCatchAll" ma:showField="CatchAllData" ma:web="128370cc-bd2a-4047-8216-29ed62e35c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tainsPII_x003f_ xmlns="42655cf0-883e-4682-a403-969b94ed1edd">false</ContainsPII_x003f_>
    <ContainsCDI_x002f_CUI_x003f_ xmlns="42655cf0-883e-4682-a403-969b94ed1edd">false</ContainsCDI_x002f_CUI_x003f_>
    <_ip_UnifiedCompliancePolicyUIAction xmlns="http://schemas.microsoft.com/sharepoint/v3" xsi:nil="true"/>
    <g4ps xmlns="42655cf0-883e-4682-a403-969b94ed1edd" xsi:nil="true"/>
    <jnys xmlns="42655cf0-883e-4682-a403-969b94ed1edd">
      <UserInfo>
        <DisplayName/>
        <AccountId xsi:nil="true"/>
        <AccountType/>
      </UserInfo>
    </jnys>
    <TaxCatchAll xmlns="128370cc-bd2a-4047-8216-29ed62e35cf3" xsi:nil="true"/>
    <_ip_UnifiedCompliancePolicyProperties xmlns="http://schemas.microsoft.com/sharepoint/v3" xsi:nil="true"/>
    <lcf76f155ced4ddcb4097134ff3c332f xmlns="42655cf0-883e-4682-a403-969b94ed1ed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E080AFC-50B7-40B6-8358-577C79CE64DA}"/>
</file>

<file path=customXml/itemProps2.xml><?xml version="1.0" encoding="utf-8"?>
<ds:datastoreItem xmlns:ds="http://schemas.openxmlformats.org/officeDocument/2006/customXml" ds:itemID="{C33AD232-9ED7-48AB-9766-11DA91EDCF20}"/>
</file>

<file path=customXml/itemProps3.xml><?xml version="1.0" encoding="utf-8"?>
<ds:datastoreItem xmlns:ds="http://schemas.openxmlformats.org/officeDocument/2006/customXml" ds:itemID="{1EC6FC05-0DB5-4E94-990C-55CDA83E28DA}"/>
</file>

<file path=docProps/app.xml><?xml version="1.0" encoding="utf-8"?>
<Properties xmlns="http://schemas.openxmlformats.org/officeDocument/2006/extended-properties" xmlns:vt="http://schemas.openxmlformats.org/officeDocument/2006/docPropsVTypes">
  <TotalTime>6154</TotalTime>
  <Words>1251</Words>
  <Application>Microsoft Office PowerPoint</Application>
  <PresentationFormat>On-screen Show (16:9)</PresentationFormat>
  <Paragraphs>169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Aptos</vt:lpstr>
      <vt:lpstr>Teko SemiBold</vt:lpstr>
      <vt:lpstr>Roboto</vt:lpstr>
      <vt:lpstr>Arial Narrow</vt:lpstr>
      <vt:lpstr>Teko Medium</vt:lpstr>
      <vt:lpstr>Symbol</vt:lpstr>
      <vt:lpstr>Arial</vt:lpstr>
      <vt:lpstr>Roboto Condensed</vt:lpstr>
      <vt:lpstr>Roboto Condensed Light</vt:lpstr>
      <vt:lpstr>Teko</vt:lpstr>
      <vt:lpstr>Roboto Condensed Medium</vt:lpstr>
      <vt:lpstr>Simple Light</vt:lpstr>
      <vt:lpstr>PowerPoint Presentation</vt:lpstr>
      <vt:lpstr>YOUR TRUSTED PARTNER IN READINESS</vt:lpstr>
      <vt:lpstr>DOMAINS </vt:lpstr>
      <vt:lpstr>Global Footprint</vt:lpstr>
      <vt:lpstr>PowerPoint Presentation</vt:lpstr>
      <vt:lpstr>DLA TLS SOE Overview</vt:lpstr>
      <vt:lpstr>DLA TLS SOE Scope</vt:lpstr>
      <vt:lpstr>DLA TLS SOE Registration Form</vt:lpstr>
      <vt:lpstr>DLA TLS SOE Customer Orders </vt:lpstr>
      <vt:lpstr>DLA TLS SOE Contract Usage Fee &amp; Timeline </vt:lpstr>
      <vt:lpstr>DLA TLS SOE Flowchart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A PRESENTATION TITLE PAGE</dc:title>
  <dc:creator>Jay Basnight</dc:creator>
  <cp:lastModifiedBy>Cynthia Mattingly</cp:lastModifiedBy>
  <cp:revision>125</cp:revision>
  <dcterms:modified xsi:type="dcterms:W3CDTF">2025-03-06T12:46:31Z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0x010100DE5F251DDDDF0F46B5A983E8643F3F58</vt:lpwstr>
  </property>
</Properties>
</file>