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1" r:id="rId5"/>
  </p:sldMasterIdLst>
  <p:notesMasterIdLst>
    <p:notesMasterId r:id="rId11"/>
  </p:notesMasterIdLst>
  <p:sldIdLst>
    <p:sldId id="263" r:id="rId6"/>
    <p:sldId id="528" r:id="rId7"/>
    <p:sldId id="530" r:id="rId8"/>
    <p:sldId id="520" r:id="rId9"/>
    <p:sldId id="526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0E063B-0047-F66C-3892-2C2802070AC0}" name="Smitherman, Mark" initials="MS" userId="S::mark.smitherman@ATI.ORG::1611a9ee-1574-45ee-881d-775d62b74195" providerId="AD"/>
  <p188:author id="{CBB04682-FB31-84D4-8125-AA2CC24D8F23}" name="Smitherman, Mark" initials="MS" userId="S::mark.smitherman@ati.org::1611a9ee-1574-45ee-881d-775d62b7419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571"/>
    <a:srgbClr val="B2C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6571" autoAdjust="0"/>
  </p:normalViewPr>
  <p:slideViewPr>
    <p:cSldViewPr>
      <p:cViewPr varScale="1">
        <p:scale>
          <a:sx n="105" d="100"/>
          <a:sy n="105" d="100"/>
        </p:scale>
        <p:origin x="720" y="9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5C5485-F620-4BB0-88A8-82045D171899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1ED21-D7AC-457A-A0F4-2F8BB3150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9FCFC-E0B1-4938-8577-09AA0A95B4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0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9FCFC-E0B1-4938-8577-09AA0A95B4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7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1ED21-D7AC-457A-A0F4-2F8BB31507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8436-6979-6460-3E85-1604916C2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B701C-AAE3-B9B7-6CA5-5D28DF84A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606675" y="914400"/>
            <a:ext cx="4387850" cy="24685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88C6A2-6E00-8D07-792E-707BAA8E8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E9CD7-3A6F-CB91-2743-06AD1E9C65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7654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61105C-F6B3-4A9E-B40A-FED1F872DC5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654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978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1ED21-D7AC-457A-A0F4-2F8BB31507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61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45470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5"/>
            <a:ext cx="853440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1" y="345757"/>
            <a:ext cx="9829800" cy="492443"/>
          </a:xfrm>
        </p:spPr>
        <p:txBody>
          <a:bodyPr lIns="0" tIns="0" rIns="0" bIns="0"/>
          <a:lstStyle>
            <a:lvl1pPr algn="l">
              <a:defRPr sz="3200" b="1" i="0">
                <a:solidFill>
                  <a:schemeClr val="tx1"/>
                </a:solidFill>
                <a:latin typeface="+mj-lt"/>
                <a:cs typeface="Segoe U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6445" y="1730137"/>
            <a:ext cx="10346055" cy="323165"/>
          </a:xfrm>
        </p:spPr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592" y="237408"/>
            <a:ext cx="6891655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045470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592" y="237408"/>
            <a:ext cx="6891655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045470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06FF14A9-1177-2F6E-25D3-56F56062C6C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" y="0"/>
            <a:ext cx="11975591" cy="1276540"/>
          </a:xfrm>
          <a:prstGeom prst="rect">
            <a:avLst/>
          </a:prstGeom>
        </p:spPr>
      </p:pic>
      <p:pic>
        <p:nvPicPr>
          <p:cNvPr id="6" name="bg object 17">
            <a:extLst>
              <a:ext uri="{FF2B5EF4-FFF2-40B4-BE49-F238E27FC236}">
                <a16:creationId xmlns:a16="http://schemas.microsoft.com/office/drawing/2014/main" id="{E2F84532-5E3E-1816-0C22-15C5735FD82E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391655"/>
            <a:ext cx="12192000" cy="466344"/>
          </a:xfrm>
          <a:prstGeom prst="rect">
            <a:avLst/>
          </a:prstGeom>
        </p:spPr>
      </p:pic>
      <p:sp>
        <p:nvSpPr>
          <p:cNvPr id="7" name="Holder 2">
            <a:extLst>
              <a:ext uri="{FF2B5EF4-FFF2-40B4-BE49-F238E27FC236}">
                <a16:creationId xmlns:a16="http://schemas.microsoft.com/office/drawing/2014/main" id="{99BA0F3C-4EE7-CA61-D4EC-C56EC9A92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2" y="237413"/>
            <a:ext cx="689165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045470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76371DA1-31FC-4910-72FE-30F8A019D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45" y="1730137"/>
            <a:ext cx="1034605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9" name="Holder 4">
            <a:extLst>
              <a:ext uri="{FF2B5EF4-FFF2-40B4-BE49-F238E27FC236}">
                <a16:creationId xmlns:a16="http://schemas.microsoft.com/office/drawing/2014/main" id="{A558B2D6-CD39-795E-CD45-6ED639BF0C5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145280" y="6377945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" name="Holder 5">
            <a:extLst>
              <a:ext uri="{FF2B5EF4-FFF2-40B4-BE49-F238E27FC236}">
                <a16:creationId xmlns:a16="http://schemas.microsoft.com/office/drawing/2014/main" id="{8E9966AD-637B-FCAD-F43A-0430DCCDBF8B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09600" y="6377945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11" name="Holder 6">
            <a:extLst>
              <a:ext uri="{FF2B5EF4-FFF2-40B4-BE49-F238E27FC236}">
                <a16:creationId xmlns:a16="http://schemas.microsoft.com/office/drawing/2014/main" id="{41EA0810-A65B-15EE-FA85-42F9059A93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900089" y="6614138"/>
            <a:ext cx="166371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024D968-F247-DF62-C3B6-AC1C11995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6893" y="6659768"/>
            <a:ext cx="5342467" cy="185737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US" sz="1200" dirty="0"/>
              <a:t>Distribution Statement 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4613" y="1056968"/>
            <a:ext cx="10363200" cy="748146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1879961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28641F-0356-42B3-84CA-B97CFA345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56881" y="3260914"/>
            <a:ext cx="7757584" cy="36512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DD Month YYYY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066F42-ECE5-49E4-A426-1ACFCD1A32BD}"/>
              </a:ext>
            </a:extLst>
          </p:cNvPr>
          <p:cNvCxnSpPr>
            <a:cxnSpLocks/>
          </p:cNvCxnSpPr>
          <p:nvPr userDrawn="1"/>
        </p:nvCxnSpPr>
        <p:spPr>
          <a:xfrm>
            <a:off x="0" y="4735230"/>
            <a:ext cx="121920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C4139E0-E88E-4408-A7DD-EB7E51FAB4DD}"/>
              </a:ext>
            </a:extLst>
          </p:cNvPr>
          <p:cNvSpPr/>
          <p:nvPr userDrawn="1"/>
        </p:nvSpPr>
        <p:spPr>
          <a:xfrm>
            <a:off x="2" y="4751411"/>
            <a:ext cx="12191999" cy="11859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902FAB11-0908-4771-B9DA-EB80B82209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9881" y="4826775"/>
            <a:ext cx="4134864" cy="184564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30D929D0-A0E6-4FFA-812C-5D3ADB37AF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37737" y="4837149"/>
            <a:ext cx="4276959" cy="183527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7604D46D-64B0-496A-8A16-B1B478237E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7445" y="4805576"/>
            <a:ext cx="4174435" cy="186684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DE0F51-533F-4C64-9795-DA5441F9A1FA}"/>
              </a:ext>
            </a:extLst>
          </p:cNvPr>
          <p:cNvSpPr/>
          <p:nvPr userDrawn="1"/>
        </p:nvSpPr>
        <p:spPr>
          <a:xfrm>
            <a:off x="1" y="4870851"/>
            <a:ext cx="12152427" cy="1736288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10960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AECA-8B90-454C-BEED-F73E5D905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577" y="1253332"/>
            <a:ext cx="5156200" cy="15388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0035E-DE95-427A-90B9-BA126AFC4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223" y="1253332"/>
            <a:ext cx="5156200" cy="15388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99955"/>
            <a:ext cx="274320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3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58E1E-B25F-48A0-B947-0B82A1813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176A-1CB1-47CB-A473-BF032E378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618904"/>
            <a:ext cx="27432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93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2CF4B-A1CA-40A7-A623-C19CE6C5B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AECA-8B90-454C-BEED-F73E5D905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577" y="1253333"/>
            <a:ext cx="5156200" cy="5056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0035E-DE95-427A-90B9-BA126AFC4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223" y="1253331"/>
            <a:ext cx="5156200" cy="5056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618904"/>
            <a:ext cx="27432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6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46918-A270-4863-B958-B046660CE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083" y="1016145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92A4DE-6047-464C-896E-0E925A23F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9" y="2006747"/>
            <a:ext cx="5158316" cy="4182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D34A64-0739-4F76-AC47-D60859046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084" y="1016145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229D5-05C9-40FD-BB3E-EB336E647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6747"/>
            <a:ext cx="5183717" cy="4182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26BF0-65D4-4624-BA74-C8DD34530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216" y="136525"/>
            <a:ext cx="7858299" cy="571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448800" y="6618904"/>
            <a:ext cx="27432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87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77F-6472-46A9-A52E-7E78B60A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85" y="968190"/>
            <a:ext cx="3932767" cy="1209673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6D0D-E4E1-4F3A-A8D4-BAFE977F4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483" y="968190"/>
            <a:ext cx="6172200" cy="55572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05A08-41C5-477D-A525-52C8D65FB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9" y="2182018"/>
            <a:ext cx="393276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FAF2E8B-25E4-4D0A-A0A6-E86039F320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7186" y="166688"/>
            <a:ext cx="7370233" cy="431800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 of slide goes here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618904"/>
            <a:ext cx="27432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6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" y="0"/>
            <a:ext cx="11975591" cy="1276540"/>
          </a:xfrm>
          <a:prstGeom prst="rect">
            <a:avLst/>
          </a:prstGeom>
        </p:spPr>
      </p:pic>
      <p:pic>
        <p:nvPicPr>
          <p:cNvPr id="17" name="bg object 17"/>
          <p:cNvPicPr/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6391656"/>
            <a:ext cx="12192000" cy="4663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592" y="237413"/>
            <a:ext cx="689165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045470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6445" y="1730137"/>
            <a:ext cx="1034605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3760" y="6614138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/>
              <a:t>Distribution Statement A.</a:t>
            </a:r>
            <a:r>
              <a:rPr lang="en-US" dirty="0"/>
              <a:t>  Approved for public release: distribution is unlimited.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5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00089" y="6614138"/>
            <a:ext cx="166371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767070"/>
                </a:solidFill>
                <a:latin typeface="Calibri"/>
                <a:cs typeface="Calibri"/>
              </a:defRPr>
            </a:lvl1pPr>
          </a:lstStyle>
          <a:p>
            <a:pPr marL="28574">
              <a:spcBef>
                <a:spcPts val="79"/>
              </a:spcBef>
            </a:pPr>
            <a:fld id="{81D60167-4931-47E6-BA6A-407CBD079E47}" type="slidenum">
              <a:rPr lang="en-US" smtClean="0"/>
              <a:pPr marL="28574">
                <a:spcBef>
                  <a:spcPts val="79"/>
                </a:spcBef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892">
        <a:defRPr>
          <a:latin typeface="+mn-lt"/>
          <a:ea typeface="+mn-ea"/>
          <a:cs typeface="+mn-cs"/>
        </a:defRPr>
      </a:lvl2pPr>
      <a:lvl3pPr marL="685783">
        <a:defRPr>
          <a:latin typeface="+mn-lt"/>
          <a:ea typeface="+mn-ea"/>
          <a:cs typeface="+mn-cs"/>
        </a:defRPr>
      </a:lvl3pPr>
      <a:lvl4pPr marL="1028675">
        <a:defRPr>
          <a:latin typeface="+mn-lt"/>
          <a:ea typeface="+mn-ea"/>
          <a:cs typeface="+mn-cs"/>
        </a:defRPr>
      </a:lvl4pPr>
      <a:lvl5pPr marL="1371566">
        <a:defRPr>
          <a:latin typeface="+mn-lt"/>
          <a:ea typeface="+mn-ea"/>
          <a:cs typeface="+mn-cs"/>
        </a:defRPr>
      </a:lvl5pPr>
      <a:lvl6pPr marL="1714457">
        <a:defRPr>
          <a:latin typeface="+mn-lt"/>
          <a:ea typeface="+mn-ea"/>
          <a:cs typeface="+mn-cs"/>
        </a:defRPr>
      </a:lvl6pPr>
      <a:lvl7pPr marL="2057348">
        <a:defRPr>
          <a:latin typeface="+mn-lt"/>
          <a:ea typeface="+mn-ea"/>
          <a:cs typeface="+mn-cs"/>
        </a:defRPr>
      </a:lvl7pPr>
      <a:lvl8pPr marL="2400240">
        <a:defRPr>
          <a:latin typeface="+mn-lt"/>
          <a:ea typeface="+mn-ea"/>
          <a:cs typeface="+mn-cs"/>
        </a:defRPr>
      </a:lvl8pPr>
      <a:lvl9pPr marL="274313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892">
        <a:defRPr>
          <a:latin typeface="+mn-lt"/>
          <a:ea typeface="+mn-ea"/>
          <a:cs typeface="+mn-cs"/>
        </a:defRPr>
      </a:lvl2pPr>
      <a:lvl3pPr marL="685783">
        <a:defRPr>
          <a:latin typeface="+mn-lt"/>
          <a:ea typeface="+mn-ea"/>
          <a:cs typeface="+mn-cs"/>
        </a:defRPr>
      </a:lvl3pPr>
      <a:lvl4pPr marL="1028675">
        <a:defRPr>
          <a:latin typeface="+mn-lt"/>
          <a:ea typeface="+mn-ea"/>
          <a:cs typeface="+mn-cs"/>
        </a:defRPr>
      </a:lvl4pPr>
      <a:lvl5pPr marL="1371566">
        <a:defRPr>
          <a:latin typeface="+mn-lt"/>
          <a:ea typeface="+mn-ea"/>
          <a:cs typeface="+mn-cs"/>
        </a:defRPr>
      </a:lvl5pPr>
      <a:lvl6pPr marL="1714457">
        <a:defRPr>
          <a:latin typeface="+mn-lt"/>
          <a:ea typeface="+mn-ea"/>
          <a:cs typeface="+mn-cs"/>
        </a:defRPr>
      </a:lvl6pPr>
      <a:lvl7pPr marL="2057348">
        <a:defRPr>
          <a:latin typeface="+mn-lt"/>
          <a:ea typeface="+mn-ea"/>
          <a:cs typeface="+mn-cs"/>
        </a:defRPr>
      </a:lvl7pPr>
      <a:lvl8pPr marL="2400240">
        <a:defRPr>
          <a:latin typeface="+mn-lt"/>
          <a:ea typeface="+mn-ea"/>
          <a:cs typeface="+mn-cs"/>
        </a:defRPr>
      </a:lvl8pPr>
      <a:lvl9pPr marL="274313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2ECB52-AFD3-4D85-AA34-171B6714858B}"/>
              </a:ext>
            </a:extLst>
          </p:cNvPr>
          <p:cNvSpPr/>
          <p:nvPr userDrawn="1"/>
        </p:nvSpPr>
        <p:spPr>
          <a:xfrm>
            <a:off x="7" y="6563871"/>
            <a:ext cx="12194768" cy="24553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964F3-4298-421F-AB72-92BE30C43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78701"/>
            <a:ext cx="10515600" cy="4998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4CDC9-1344-4331-A5F9-511F2F6FE02B}"/>
              </a:ext>
            </a:extLst>
          </p:cNvPr>
          <p:cNvSpPr/>
          <p:nvPr userDrawn="1"/>
        </p:nvSpPr>
        <p:spPr>
          <a:xfrm>
            <a:off x="0" y="4"/>
            <a:ext cx="12192000" cy="8015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D8417B-764B-446A-9788-DA66ABD2F32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" y="-1"/>
            <a:ext cx="1644659" cy="801511"/>
          </a:xfrm>
          <a:prstGeom prst="rect">
            <a:avLst/>
          </a:prstGeom>
        </p:spPr>
      </p:pic>
      <p:cxnSp>
        <p:nvCxnSpPr>
          <p:cNvPr id="10" name="Elbow Connector 8">
            <a:extLst>
              <a:ext uri="{FF2B5EF4-FFF2-40B4-BE49-F238E27FC236}">
                <a16:creationId xmlns:a16="http://schemas.microsoft.com/office/drawing/2014/main" id="{BFCF17C3-77E8-44B7-989B-F1C0272C4306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9723123" y="93133"/>
            <a:ext cx="2455031" cy="160868"/>
          </a:xfrm>
          <a:prstGeom prst="bentConnector3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74CF0815-1CB1-460C-8331-1FB28FA1F38B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1247120" y="254002"/>
            <a:ext cx="939341" cy="211668"/>
          </a:xfrm>
          <a:prstGeom prst="bentConnector3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2">
            <a:extLst>
              <a:ext uri="{FF2B5EF4-FFF2-40B4-BE49-F238E27FC236}">
                <a16:creationId xmlns:a16="http://schemas.microsoft.com/office/drawing/2014/main" id="{45722C76-F694-43AD-AE18-A4030BE33EFE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180323" y="377192"/>
            <a:ext cx="2014452" cy="223945"/>
          </a:xfrm>
          <a:prstGeom prst="bentConnector3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E2659-E9BB-48C5-A15C-7CA142738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878" y="142111"/>
            <a:ext cx="7527804" cy="499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of slide goes here 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618904"/>
            <a:ext cx="27432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15BDD-B697-4715-8D4C-93AA90633CD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Holder 4"/>
          <p:cNvSpPr>
            <a:spLocks noGrp="1"/>
          </p:cNvSpPr>
          <p:nvPr>
            <p:ph type="ftr" sz="quarter" idx="3"/>
          </p:nvPr>
        </p:nvSpPr>
        <p:spPr>
          <a:xfrm>
            <a:off x="3352800" y="6594304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Distribution Statement A.</a:t>
            </a:r>
            <a:r>
              <a:rPr lang="en-US" dirty="0"/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73402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10B99-9675-431B-B617-C07821B83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056968"/>
            <a:ext cx="11963400" cy="748146"/>
          </a:xfrm>
        </p:spPr>
        <p:txBody>
          <a:bodyPr>
            <a:noAutofit/>
          </a:bodyPr>
          <a:lstStyle/>
          <a:p>
            <a:r>
              <a:rPr lang="en-US" sz="4000" dirty="0"/>
              <a:t>National Shipbuilding Research Program- NSRP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34216-75FA-4543-9F93-3FA85EAF7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9311" y="1833996"/>
            <a:ext cx="3962401" cy="738664"/>
          </a:xfrm>
        </p:spPr>
        <p:txBody>
          <a:bodyPr/>
          <a:lstStyle/>
          <a:p>
            <a:r>
              <a:rPr lang="en-US" dirty="0"/>
              <a:t>2025 Navy STP SYSCOM Technical Information Exchange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9906000" y="6618904"/>
            <a:ext cx="20574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C15BDD-B697-4715-8D4C-93AA90633CDA}" type="slidenum">
              <a:rPr lang="en-US" sz="1400">
                <a:solidFill>
                  <a:schemeClr val="bg1"/>
                </a:solidFill>
              </a:rPr>
              <a:pPr/>
              <a:t>1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02C778-0C3B-91A9-9BF0-F8FEA7AA7E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32" y="195523"/>
            <a:ext cx="5995599" cy="959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5513AA-D102-A909-A625-F5EE0D409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423" y="3673658"/>
            <a:ext cx="1536178" cy="9217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98A507-6FD0-7017-40F9-BF9322672E62}"/>
              </a:ext>
            </a:extLst>
          </p:cNvPr>
          <p:cNvSpPr txBox="1"/>
          <p:nvPr/>
        </p:nvSpPr>
        <p:spPr>
          <a:xfrm>
            <a:off x="228600" y="3073602"/>
            <a:ext cx="2956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Colin Dunlop, NAVSEA 05T2</a:t>
            </a:r>
          </a:p>
          <a:p>
            <a:pPr algn="ctr"/>
            <a:r>
              <a:rPr lang="en-US" sz="1400" dirty="0"/>
              <a:t>NAVSEA NSRP Program Manager</a:t>
            </a:r>
          </a:p>
        </p:txBody>
      </p:sp>
      <p:sp>
        <p:nvSpPr>
          <p:cNvPr id="11" name="Holder 4"/>
          <p:cNvSpPr txBox="1">
            <a:spLocks/>
          </p:cNvSpPr>
          <p:nvPr/>
        </p:nvSpPr>
        <p:spPr>
          <a:xfrm>
            <a:off x="3352800" y="6647786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Distribution Statement A.</a:t>
            </a:r>
            <a:r>
              <a:rPr lang="en-US" dirty="0">
                <a:solidFill>
                  <a:schemeClr val="tx1"/>
                </a:solidFill>
              </a:rPr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3431218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ADA5834-0521-37F1-F190-377166B3B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600" y="838200"/>
            <a:ext cx="10206774" cy="57413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15951"/>
            <a:ext cx="11658600" cy="642937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 fontScale="92500"/>
          </a:bodyPr>
          <a:lstStyle/>
          <a:p>
            <a:pPr algn="l"/>
            <a:r>
              <a:rPr lang="en-US" sz="1800" u="sng" dirty="0"/>
              <a:t>Mission statement: </a:t>
            </a:r>
            <a:r>
              <a:rPr lang="en-US" sz="1700" dirty="0"/>
              <a:t>“Employ a unique collaborative framework to research, develop, mature, and implement industry-relevant shipbuilding and sustainment technologies and processes, improving efficiency across the U.S. shipyard industrial base and meeting future demand.”</a:t>
            </a:r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Holder 4"/>
          <p:cNvSpPr txBox="1">
            <a:spLocks/>
          </p:cNvSpPr>
          <p:nvPr/>
        </p:nvSpPr>
        <p:spPr>
          <a:xfrm>
            <a:off x="3352800" y="6647786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Distribution Statement A.</a:t>
            </a:r>
            <a:r>
              <a:rPr lang="en-US" dirty="0">
                <a:solidFill>
                  <a:schemeClr val="tx1"/>
                </a:solidFill>
              </a:rPr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3156313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3C30128-EEB9-91BF-333C-5B384215D73D}"/>
              </a:ext>
            </a:extLst>
          </p:cNvPr>
          <p:cNvSpPr txBox="1">
            <a:spLocks/>
          </p:cNvSpPr>
          <p:nvPr/>
        </p:nvSpPr>
        <p:spPr>
          <a:xfrm>
            <a:off x="9906000" y="6618904"/>
            <a:ext cx="20574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C15BDD-B697-4715-8D4C-93AA90633CDA}" type="slidenum">
              <a:rPr lang="en-US" sz="1400">
                <a:solidFill>
                  <a:schemeClr val="bg1"/>
                </a:solidFill>
              </a:rPr>
              <a:pPr/>
              <a:t>3</a:t>
            </a:fld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5105400" y="5601987"/>
            <a:ext cx="6664879" cy="1007631"/>
            <a:chOff x="12590243" y="15430201"/>
            <a:chExt cx="13620673" cy="21717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CF569E5-A07A-BF92-6184-7E6196F58078}"/>
                </a:ext>
              </a:extLst>
            </p:cNvPr>
            <p:cNvSpPr/>
            <p:nvPr/>
          </p:nvSpPr>
          <p:spPr>
            <a:xfrm rot="5400000">
              <a:off x="14221257" y="15647826"/>
              <a:ext cx="616817" cy="221246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3EC6438-5A02-062D-D152-9DD3C04A88A9}"/>
                </a:ext>
              </a:extLst>
            </p:cNvPr>
            <p:cNvSpPr/>
            <p:nvPr/>
          </p:nvSpPr>
          <p:spPr>
            <a:xfrm rot="5400000">
              <a:off x="23963084" y="15773868"/>
              <a:ext cx="616817" cy="221246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341F008-7BC2-BB3C-E243-CA5A81824ADC}"/>
                </a:ext>
              </a:extLst>
            </p:cNvPr>
            <p:cNvSpPr/>
            <p:nvPr/>
          </p:nvSpPr>
          <p:spPr>
            <a:xfrm rot="5400000">
              <a:off x="19092170" y="15810836"/>
              <a:ext cx="616817" cy="221246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12026DFE-1DE6-E831-FFFC-EA08E72D7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92011" y="15915245"/>
              <a:ext cx="3657600" cy="145765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89106CA-32B5-CE4A-2327-4EB82A3E8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90243" y="15915247"/>
              <a:ext cx="3657600" cy="1686654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1690B3C-FCDA-5673-40D4-EDE81B6E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53316" y="15915246"/>
              <a:ext cx="3657600" cy="1457654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B1E3C95-1A6D-EADD-8C62-6FD0F9502155}"/>
                </a:ext>
              </a:extLst>
            </p:cNvPr>
            <p:cNvSpPr/>
            <p:nvPr/>
          </p:nvSpPr>
          <p:spPr>
            <a:xfrm>
              <a:off x="14419043" y="15430201"/>
              <a:ext cx="9963073" cy="171450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0D02E06-A658-8937-7A43-6B5693F694F8}"/>
              </a:ext>
            </a:extLst>
          </p:cNvPr>
          <p:cNvGrpSpPr/>
          <p:nvPr/>
        </p:nvGrpSpPr>
        <p:grpSpPr>
          <a:xfrm>
            <a:off x="690485" y="928556"/>
            <a:ext cx="10891915" cy="5543196"/>
            <a:chOff x="690485" y="928556"/>
            <a:chExt cx="10891915" cy="5543196"/>
          </a:xfrm>
        </p:grpSpPr>
        <p:sp>
          <p:nvSpPr>
            <p:cNvPr id="55" name="Rounded Rectangle 54"/>
            <p:cNvSpPr/>
            <p:nvPr/>
          </p:nvSpPr>
          <p:spPr>
            <a:xfrm>
              <a:off x="5969821" y="3505200"/>
              <a:ext cx="2044721" cy="148301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8305800" y="4664620"/>
              <a:ext cx="268461" cy="920821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78028" y="1904999"/>
              <a:ext cx="5904372" cy="331150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73349" y="2117863"/>
              <a:ext cx="5017793" cy="2835137"/>
            </a:xfrm>
            <a:prstGeom prst="rect">
              <a:avLst/>
            </a:prstGeom>
          </p:spPr>
        </p:pic>
        <p:sp>
          <p:nvSpPr>
            <p:cNvPr id="32" name="Down Arrow 31"/>
            <p:cNvSpPr/>
            <p:nvPr/>
          </p:nvSpPr>
          <p:spPr>
            <a:xfrm>
              <a:off x="2172487" y="3505200"/>
              <a:ext cx="274320" cy="914400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Down Arrow 32"/>
            <p:cNvSpPr/>
            <p:nvPr/>
          </p:nvSpPr>
          <p:spPr>
            <a:xfrm rot="1620000">
              <a:off x="3147265" y="2081848"/>
              <a:ext cx="274320" cy="914400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Down Arrow 33"/>
            <p:cNvSpPr/>
            <p:nvPr/>
          </p:nvSpPr>
          <p:spPr>
            <a:xfrm rot="19981302">
              <a:off x="1341281" y="2081880"/>
              <a:ext cx="274320" cy="914400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FCB592D-AF92-3B7D-3452-BA81D8F6A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1694" y="4419600"/>
              <a:ext cx="2695906" cy="2052152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327B468-75DC-D51E-3AE6-49CB32DF1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87037" y="2971800"/>
              <a:ext cx="2445220" cy="92941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FBDA8AB-F324-9B86-5879-144F6FCBB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0757" y="974963"/>
              <a:ext cx="1670964" cy="100623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AA6D7C1-92D3-8663-8951-08A39B087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0485" y="928556"/>
              <a:ext cx="1459458" cy="105264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707214" y="2057400"/>
              <a:ext cx="1447800" cy="451556"/>
            </a:xfrm>
            <a:prstGeom prst="rect">
              <a:avLst/>
            </a:prstGeom>
            <a:solidFill>
              <a:srgbClr val="04547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Navy Stakeholders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72339" y="2057400"/>
              <a:ext cx="1447800" cy="451556"/>
            </a:xfrm>
            <a:prstGeom prst="rect">
              <a:avLst/>
            </a:prstGeom>
            <a:solidFill>
              <a:srgbClr val="04547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Shipbuilding Industry</a:t>
              </a:r>
            </a:p>
          </p:txBody>
        </p:sp>
        <p:cxnSp>
          <p:nvCxnSpPr>
            <p:cNvPr id="50" name="Elbow Connector 49"/>
            <p:cNvCxnSpPr>
              <a:stCxn id="35" idx="3"/>
              <a:endCxn id="30" idx="1"/>
            </p:cNvCxnSpPr>
            <p:nvPr/>
          </p:nvCxnSpPr>
          <p:spPr>
            <a:xfrm flipV="1">
              <a:off x="3657600" y="3560752"/>
              <a:ext cx="2020428" cy="1884924"/>
            </a:xfrm>
            <a:prstGeom prst="bentConnector3">
              <a:avLst>
                <a:gd name="adj1" fmla="val 50000"/>
              </a:avLst>
            </a:prstGeom>
            <a:ln w="1016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054400" y="3689424"/>
              <a:ext cx="1729712" cy="1200329"/>
            </a:xfrm>
            <a:prstGeom prst="rect">
              <a:avLst/>
            </a:prstGeom>
            <a:solidFill>
              <a:srgbClr val="045470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Project Review &amp; Selection Process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012213" y="1064404"/>
              <a:ext cx="527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NSRP Operating Model</a:t>
              </a:r>
            </a:p>
          </p:txBody>
        </p:sp>
      </p:grpSp>
      <p:sp>
        <p:nvSpPr>
          <p:cNvPr id="28" name="Holder 4"/>
          <p:cNvSpPr txBox="1">
            <a:spLocks/>
          </p:cNvSpPr>
          <p:nvPr/>
        </p:nvSpPr>
        <p:spPr>
          <a:xfrm>
            <a:off x="3352800" y="6647786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Distribution Statement A.</a:t>
            </a:r>
            <a:r>
              <a:rPr lang="en-US" dirty="0">
                <a:solidFill>
                  <a:schemeClr val="tx1"/>
                </a:solidFill>
              </a:rPr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4281929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61578-CFB7-7BC1-6860-C6AE2B7BE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42A3-21D2-9845-7320-A3A93EFA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301752"/>
            <a:ext cx="10477500" cy="1218795"/>
          </a:xfrm>
        </p:spPr>
        <p:txBody>
          <a:bodyPr/>
          <a:lstStyle/>
          <a:p>
            <a:pPr rtl="0">
              <a:lnSpc>
                <a:spcPct val="90000"/>
              </a:lnSpc>
              <a:spcBef>
                <a:spcPct val="0"/>
              </a:spcBef>
            </a:pPr>
            <a:r>
              <a:rPr lang="en-US" sz="4400" b="0" kern="1200" dirty="0">
                <a:solidFill>
                  <a:srgbClr val="0455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SBIR/STTR Engagement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655EB42-F9D8-6785-85F1-A32C8E7893AC}"/>
              </a:ext>
            </a:extLst>
          </p:cNvPr>
          <p:cNvSpPr txBox="1">
            <a:spLocks/>
          </p:cNvSpPr>
          <p:nvPr/>
        </p:nvSpPr>
        <p:spPr>
          <a:xfrm>
            <a:off x="5904044" y="1021484"/>
            <a:ext cx="5602156" cy="37178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342892">
              <a:defRPr>
                <a:latin typeface="+mn-lt"/>
                <a:ea typeface="+mn-ea"/>
                <a:cs typeface="+mn-cs"/>
              </a:defRPr>
            </a:lvl2pPr>
            <a:lvl3pPr marL="685783">
              <a:defRPr>
                <a:latin typeface="+mn-lt"/>
                <a:ea typeface="+mn-ea"/>
                <a:cs typeface="+mn-cs"/>
              </a:defRPr>
            </a:lvl3pPr>
            <a:lvl4pPr marL="1028675">
              <a:defRPr>
                <a:latin typeface="+mn-lt"/>
                <a:ea typeface="+mn-ea"/>
                <a:cs typeface="+mn-cs"/>
              </a:defRPr>
            </a:lvl4pPr>
            <a:lvl5pPr marL="1371566">
              <a:defRPr>
                <a:latin typeface="+mn-lt"/>
                <a:ea typeface="+mn-ea"/>
                <a:cs typeface="+mn-cs"/>
              </a:defRPr>
            </a:lvl5pPr>
            <a:lvl6pPr marL="1714457">
              <a:defRPr>
                <a:latin typeface="+mn-lt"/>
                <a:ea typeface="+mn-ea"/>
                <a:cs typeface="+mn-cs"/>
              </a:defRPr>
            </a:lvl6pPr>
            <a:lvl7pPr marL="2057348">
              <a:defRPr>
                <a:latin typeface="+mn-lt"/>
                <a:ea typeface="+mn-ea"/>
                <a:cs typeface="+mn-cs"/>
              </a:defRPr>
            </a:lvl7pPr>
            <a:lvl8pPr marL="2400240">
              <a:defRPr>
                <a:latin typeface="+mn-lt"/>
                <a:ea typeface="+mn-ea"/>
                <a:cs typeface="+mn-cs"/>
              </a:defRPr>
            </a:lvl8pPr>
            <a:lvl9pPr marL="274313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SBIR/STTR Coordination </a:t>
            </a:r>
            <a:endParaRPr lang="en-US" sz="2000" b="1" dirty="0"/>
          </a:p>
          <a:p>
            <a:pPr marL="342265" lvl="1"/>
            <a:endParaRPr lang="en-US" sz="1600" dirty="0"/>
          </a:p>
          <a:p>
            <a:pPr marL="342265" lvl="1"/>
            <a:r>
              <a:rPr lang="en-US" sz="1600" dirty="0"/>
              <a:t>NSRP PM attends NAVSEA SBIR/STTR technology reviews to identify potential NSRP partnerships</a:t>
            </a:r>
          </a:p>
          <a:p>
            <a:pPr marL="685800" lvl="2" indent="-28575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Provides NSRP awareness of innovative small business aligned to NSRP Mission</a:t>
            </a:r>
          </a:p>
          <a:p>
            <a:pPr marL="685800" lvl="2" indent="-28575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Attended NAVSEA SBIR Innovation Forum to encourage SB participation in Panels and solicitations</a:t>
            </a:r>
          </a:p>
          <a:p>
            <a:pPr marL="685165" lvl="2">
              <a:buFont typeface="Wingdings" panose="05000000000000000000" pitchFamily="2" charset="2"/>
              <a:buChar char="q"/>
            </a:pPr>
            <a:endParaRPr lang="en-US" sz="1600" dirty="0">
              <a:latin typeface="Calibri" panose="020F0502020204030204" pitchFamily="34" charset="0"/>
            </a:endParaRPr>
          </a:p>
          <a:p>
            <a:pPr marL="685165" lvl="2"/>
            <a:endParaRPr lang="en-US" sz="1600" dirty="0">
              <a:latin typeface="Calibri" panose="020F0502020204030204" pitchFamily="34" charset="0"/>
            </a:endParaRPr>
          </a:p>
          <a:p>
            <a:pPr marL="342265" lvl="1"/>
            <a:endParaRPr lang="en-US" sz="1600" kern="1200" dirty="0">
              <a:solidFill>
                <a:prstClr val="black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DFBC26-CA3D-8526-5FEC-C415FD6959C3}"/>
              </a:ext>
            </a:extLst>
          </p:cNvPr>
          <p:cNvSpPr/>
          <p:nvPr/>
        </p:nvSpPr>
        <p:spPr>
          <a:xfrm>
            <a:off x="2541703" y="6158228"/>
            <a:ext cx="7108597" cy="369996"/>
          </a:xfrm>
          <a:prstGeom prst="roundRect">
            <a:avLst/>
          </a:prstGeom>
          <a:solidFill>
            <a:srgbClr val="0455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NSRP is aligned to support and leverage SBIR/STTR Transitions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34E5DF-B2E5-D122-29EB-7E971DB97808}"/>
              </a:ext>
            </a:extLst>
          </p:cNvPr>
          <p:cNvSpPr txBox="1"/>
          <p:nvPr/>
        </p:nvSpPr>
        <p:spPr>
          <a:xfrm>
            <a:off x="533400" y="1049365"/>
            <a:ext cx="5331353" cy="44094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 algn="l" rtl="0">
              <a:lnSpc>
                <a:spcPct val="90000"/>
              </a:lnSpc>
              <a:spcBef>
                <a:spcPts val="1000"/>
              </a:spcBef>
            </a:pPr>
            <a:r>
              <a:rPr lang="en-US" b="1" dirty="0">
                <a:latin typeface="+mn-lt"/>
                <a:ea typeface="+mn-ea"/>
                <a:cs typeface="+mn-cs"/>
              </a:rPr>
              <a:t>Unique pathway for technology transition for Small Business Innovation Research (SBIR) and Small Business Technology Transfer (STTR) Projects</a:t>
            </a:r>
          </a:p>
          <a:p>
            <a:pPr lvl="1" algn="l" rtl="0">
              <a:lnSpc>
                <a:spcPct val="90000"/>
              </a:lnSpc>
              <a:spcBef>
                <a:spcPts val="100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NSRP Panels meeting provide:</a:t>
            </a:r>
          </a:p>
          <a:p>
            <a:pPr marL="285750" lvl="2" indent="-285750" algn="l" rtl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Network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introductions/Teaming opportunities </a:t>
            </a:r>
            <a:r>
              <a:rPr lang="en-US" sz="1600" dirty="0">
                <a:latin typeface="+mn-lt"/>
              </a:rPr>
              <a:t>on projects</a:t>
            </a:r>
          </a:p>
          <a:p>
            <a:pPr marL="285750" lvl="2" indent="-285750" algn="l" rtl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Provides a forum for SBIR/STTR awardees to showcase innovative technologies with potential customers (Shipyards/Large Vendors)</a:t>
            </a:r>
          </a:p>
          <a:p>
            <a:pPr marL="285750" lvl="2" indent="-285750" algn="l" rtl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/>
              </a:rPr>
              <a:t>SBIR exhibited at 2023 NSRP All-Panel Meeting</a:t>
            </a:r>
            <a:endParaRPr lang="en-US" sz="1600" dirty="0">
              <a:latin typeface="+mn-lt"/>
            </a:endParaRPr>
          </a:p>
          <a:p>
            <a:pPr lvl="1" algn="l" rtl="0">
              <a:lnSpc>
                <a:spcPct val="90000"/>
              </a:lnSpc>
              <a:spcBef>
                <a:spcPts val="120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 SBIR/STTR Awardee: </a:t>
            </a:r>
            <a:r>
              <a:rPr lang="en-US" dirty="0">
                <a:latin typeface="+mn-lt"/>
                <a:ea typeface="Calibri" panose="020F0502020204030204" pitchFamily="34" charset="0"/>
              </a:rPr>
              <a:t>TDA Research is on two FY24 PP projects for Welders Cooling Clothing:</a:t>
            </a:r>
          </a:p>
          <a:p>
            <a:pPr marL="2857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Evaluation of Newly-Developed Cooling Suit for Improved Worker Efficiency </a:t>
            </a:r>
          </a:p>
          <a:p>
            <a:pPr marL="2857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Body Cooling Technology Study</a:t>
            </a:r>
          </a:p>
          <a:p>
            <a:endParaRPr lang="en-US" sz="200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9471B66-E73D-5F4A-158E-796AD2263137}"/>
              </a:ext>
            </a:extLst>
          </p:cNvPr>
          <p:cNvSpPr txBox="1">
            <a:spLocks/>
          </p:cNvSpPr>
          <p:nvPr/>
        </p:nvSpPr>
        <p:spPr>
          <a:xfrm>
            <a:off x="9906000" y="6618904"/>
            <a:ext cx="20574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C15BDD-B697-4715-8D4C-93AA90633CDA}" type="slidenum">
              <a:rPr lang="en-US" sz="1400">
                <a:solidFill>
                  <a:schemeClr val="bg1"/>
                </a:solidFill>
              </a:rPr>
              <a:pPr/>
              <a:t>4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34A944-207D-F0E7-2716-7F2C0B5B8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057" y="392236"/>
            <a:ext cx="8667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733800"/>
            <a:ext cx="4853718" cy="1691514"/>
          </a:xfrm>
          <a:prstGeom prst="rect">
            <a:avLst/>
          </a:prstGeom>
        </p:spPr>
      </p:pic>
      <p:sp>
        <p:nvSpPr>
          <p:cNvPr id="11" name="Holder 4"/>
          <p:cNvSpPr txBox="1">
            <a:spLocks/>
          </p:cNvSpPr>
          <p:nvPr/>
        </p:nvSpPr>
        <p:spPr>
          <a:xfrm>
            <a:off x="3352800" y="6647786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Distribution Statement A.</a:t>
            </a:r>
            <a:r>
              <a:rPr lang="en-US" dirty="0">
                <a:solidFill>
                  <a:schemeClr val="tx1"/>
                </a:solidFill>
              </a:rPr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134767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1C34-BF3D-8924-7E8B-543C2454A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301752"/>
            <a:ext cx="10346054" cy="677108"/>
          </a:xfrm>
        </p:spPr>
        <p:txBody>
          <a:bodyPr/>
          <a:lstStyle/>
          <a:p>
            <a:r>
              <a:rPr lang="en-US" sz="4400" b="0" kern="1200" dirty="0">
                <a:solidFill>
                  <a:srgbClr val="0455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Engagement in NSRP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2E4E6-B031-9D4C-2CF4-077A30BD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43000"/>
            <a:ext cx="10346055" cy="5438412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latin typeface="+mn-lt"/>
                <a:cs typeface="Arial"/>
              </a:rPr>
              <a:t>There is an NSRP panel for every discipline of shipbuilding and ship repair  </a:t>
            </a:r>
            <a:endParaRPr lang="en-US" sz="2000" b="1" dirty="0">
              <a:latin typeface="+mn-lt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b="1" dirty="0">
                <a:latin typeface="+mn-lt"/>
                <a:cs typeface="Arial"/>
              </a:rPr>
              <a:t>NSRP panels are excellent opportunities to discuss topics with industry as a group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Attend panel meetings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Seeking additional panel members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b="1" dirty="0">
                <a:latin typeface="+mn-lt"/>
                <a:cs typeface="Arial"/>
              </a:rPr>
              <a:t>Engagement helps improve shipyard industrial base</a:t>
            </a:r>
            <a:r>
              <a:rPr lang="en-US" sz="2400" b="1" dirty="0">
                <a:cs typeface="Arial"/>
              </a:rPr>
              <a:t> capabilities</a:t>
            </a:r>
            <a:endParaRPr lang="en-US" sz="2400" b="1" dirty="0">
              <a:latin typeface="+mn-lt"/>
              <a:cs typeface="Arial"/>
            </a:endParaRP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Identify technical needs </a:t>
            </a:r>
            <a:endParaRPr lang="en-US" dirty="0">
              <a:solidFill>
                <a:schemeClr val="tx1"/>
              </a:solidFill>
              <a:cs typeface="Arial" pitchFamily="34" charset="0"/>
            </a:endParaRP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Review proposals for technical fit and Navy interest</a:t>
            </a:r>
            <a:endParaRPr lang="en-US" dirty="0">
              <a:solidFill>
                <a:schemeClr val="tx1"/>
              </a:solidFill>
              <a:cs typeface="Arial" pitchFamily="34" charset="0"/>
            </a:endParaRP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Submit proposals (RA and Panel) as active participant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Identify the technical requirements for success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Monitor project progress</a:t>
            </a:r>
            <a:endParaRPr lang="en-US" sz="1600" strike="sngStrike" dirty="0">
              <a:solidFill>
                <a:schemeClr val="tx1"/>
              </a:solidFill>
              <a:cs typeface="Arial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400" b="1" dirty="0">
                <a:latin typeface="+mn-lt"/>
                <a:cs typeface="Arial"/>
              </a:rPr>
              <a:t>Stay informed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Regular panel meetings 2-3 times per year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Articles in The Observer, competency newsletters and LinkedIn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www.NSRP.org</a:t>
            </a:r>
          </a:p>
          <a:p>
            <a:pPr marL="513715" lvl="1" indent="-17145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Email NSRP@ati.org to get on NSRP Send out List (Panels and General)</a:t>
            </a:r>
            <a:endParaRPr lang="en-US" sz="2000" b="1" dirty="0">
              <a:cs typeface="Arial" panose="020B0604020202020204" pitchFamily="34" charset="0"/>
            </a:endParaRPr>
          </a:p>
          <a:p>
            <a:endParaRPr lang="en-US" sz="2800" dirty="0"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B1C15C-223F-A192-4B21-9DD864C67285}"/>
              </a:ext>
            </a:extLst>
          </p:cNvPr>
          <p:cNvSpPr/>
          <p:nvPr/>
        </p:nvSpPr>
        <p:spPr>
          <a:xfrm>
            <a:off x="1905000" y="6188075"/>
            <a:ext cx="7677153" cy="365125"/>
          </a:xfrm>
          <a:prstGeom prst="roundRect">
            <a:avLst/>
          </a:prstGeom>
          <a:solidFill>
            <a:srgbClr val="0455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NSRP panels and projects help address Navy shipbuilding needs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8E174-C474-CDDD-4AAB-2D3E068D5E91}"/>
              </a:ext>
            </a:extLst>
          </p:cNvPr>
          <p:cNvSpPr txBox="1">
            <a:spLocks/>
          </p:cNvSpPr>
          <p:nvPr/>
        </p:nvSpPr>
        <p:spPr>
          <a:xfrm>
            <a:off x="9906000" y="6618904"/>
            <a:ext cx="2057400" cy="239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C15BDD-B697-4715-8D4C-93AA90633CDA}" type="slidenum">
              <a:rPr lang="en-US" sz="1400">
                <a:solidFill>
                  <a:schemeClr val="bg1"/>
                </a:solidFill>
              </a:rPr>
              <a:pPr/>
              <a:t>5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Holder 4"/>
          <p:cNvSpPr txBox="1">
            <a:spLocks/>
          </p:cNvSpPr>
          <p:nvPr/>
        </p:nvSpPr>
        <p:spPr>
          <a:xfrm>
            <a:off x="3352800" y="6647786"/>
            <a:ext cx="6751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Distribution Statement A.</a:t>
            </a:r>
            <a:r>
              <a:rPr lang="en-US" dirty="0">
                <a:solidFill>
                  <a:schemeClr val="tx1"/>
                </a:solidFill>
              </a:rPr>
              <a:t>  Approved for public release: distribution is unlimited.</a:t>
            </a:r>
          </a:p>
        </p:txBody>
      </p:sp>
    </p:spTree>
    <p:extLst>
      <p:ext uri="{BB962C8B-B14F-4D97-AF65-F5344CB8AC3E}">
        <p14:creationId xmlns:p14="http://schemas.microsoft.com/office/powerpoint/2010/main" val="4093988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Info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g4ps xmlns="42655cf0-883e-4682-a403-969b94ed1edd" xsi:nil="true"/>
    <jnys xmlns="42655cf0-883e-4682-a403-969b94ed1edd">
      <UserInfo>
        <DisplayName/>
        <AccountId xsi:nil="true"/>
        <AccountType/>
      </UserInfo>
    </jnys>
    <TaxCatchAll xmlns="128370cc-bd2a-4047-8216-29ed62e35cf3" xsi:nil="true"/>
    <_ip_UnifiedCompliancePolicyProperties xmlns="http://schemas.microsoft.com/sharepoint/v3" xsi:nil="true"/>
    <lcf76f155ced4ddcb4097134ff3c332f xmlns="42655cf0-883e-4682-a403-969b94ed1edd">
      <Terms xmlns="http://schemas.microsoft.com/office/infopath/2007/PartnerControls"/>
    </lcf76f155ced4ddcb4097134ff3c332f>
    <ContainsCDI_x002f_CUI_x003f_ xmlns="42655cf0-883e-4682-a403-969b94ed1edd">false</ContainsCDI_x002f_CUI_x003f_>
    <ContainsPII_x003f_ xmlns="42655cf0-883e-4682-a403-969b94ed1edd">false</ContainsPII_x003f_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F251DDDDF0F46B5A983E8643F3F58" ma:contentTypeVersion="30" ma:contentTypeDescription="Create a new document." ma:contentTypeScope="" ma:versionID="6ab1b402349cde9348e5c0a137d814b0">
  <xsd:schema xmlns:xsd="http://www.w3.org/2001/XMLSchema" xmlns:xs="http://www.w3.org/2001/XMLSchema" xmlns:p="http://schemas.microsoft.com/office/2006/metadata/properties" xmlns:ns1="http://schemas.microsoft.com/sharepoint/v3" xmlns:ns2="42655cf0-883e-4682-a403-969b94ed1edd" xmlns:ns3="128370cc-bd2a-4047-8216-29ed62e35cf3" targetNamespace="http://schemas.microsoft.com/office/2006/metadata/properties" ma:root="true" ma:fieldsID="a6af5fd08765a71f6e653c74b883b006" ns1:_="" ns2:_="" ns3:_="">
    <xsd:import namespace="http://schemas.microsoft.com/sharepoint/v3"/>
    <xsd:import namespace="42655cf0-883e-4682-a403-969b94ed1edd"/>
    <xsd:import namespace="128370cc-bd2a-4047-8216-29ed62e35cf3"/>
    <xsd:element name="properties">
      <xsd:complexType>
        <xsd:sequence>
          <xsd:element name="documentManagement">
            <xsd:complexType>
              <xsd:all>
                <xsd:element ref="ns2:ContainsCDI_x002f_CUI_x003f_"/>
                <xsd:element ref="ns2:ContainsPII_x003f_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g4ps" minOccurs="0"/>
                <xsd:element ref="ns2:a182edb1-7d7e-4f17-a535-69504cf3832fCountryOrRegion" minOccurs="0"/>
                <xsd:element ref="ns2:a182edb1-7d7e-4f17-a535-69504cf3832fState" minOccurs="0"/>
                <xsd:element ref="ns2:a182edb1-7d7e-4f17-a535-69504cf3832fCity" minOccurs="0"/>
                <xsd:element ref="ns2:a182edb1-7d7e-4f17-a535-69504cf3832fPostalCode" minOccurs="0"/>
                <xsd:element ref="ns2:a182edb1-7d7e-4f17-a535-69504cf3832fStreet" minOccurs="0"/>
                <xsd:element ref="ns2:a182edb1-7d7e-4f17-a535-69504cf3832fGeoLoc" minOccurs="0"/>
                <xsd:element ref="ns2:a182edb1-7d7e-4f17-a535-69504cf3832fDispName" minOccurs="0"/>
                <xsd:element ref="ns3:SharedWithUsers" minOccurs="0"/>
                <xsd:element ref="ns3:SharedWithDetails" minOccurs="0"/>
                <xsd:element ref="ns2:jny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55cf0-883e-4682-a403-969b94ed1edd" elementFormDefault="qualified">
    <xsd:import namespace="http://schemas.microsoft.com/office/2006/documentManagement/types"/>
    <xsd:import namespace="http://schemas.microsoft.com/office/infopath/2007/PartnerControls"/>
    <xsd:element name="ContainsCDI_x002f_CUI_x003f_" ma:index="8" ma:displayName="Contains CDI/CUI?" ma:default="0" ma:format="Dropdown" ma:indexed="true" ma:internalName="ContainsCDI_x002f_CUI_x003f_">
      <xsd:simpleType>
        <xsd:restriction base="dms:Boolean"/>
      </xsd:simpleType>
    </xsd:element>
    <xsd:element name="ContainsPII_x003f_" ma:index="9" ma:displayName="Contains PII?" ma:default="0" ma:format="Dropdown" ma:indexed="true" ma:internalName="ContainsPII_x003f_">
      <xsd:simpleType>
        <xsd:restriction base="dms:Boolean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g4ps" ma:index="18" nillable="true" ma:displayName="Location" ma:internalName="g4ps">
      <xsd:simpleType>
        <xsd:restriction base="dms:Unknown"/>
      </xsd:simpleType>
    </xsd:element>
    <xsd:element name="a182edb1-7d7e-4f17-a535-69504cf3832fCountryOrRegion" ma:index="19" nillable="true" ma:displayName="Location: Country/Region" ma:internalName="CountryOrRegion" ma:readOnly="true">
      <xsd:simpleType>
        <xsd:restriction base="dms:Text"/>
      </xsd:simpleType>
    </xsd:element>
    <xsd:element name="a182edb1-7d7e-4f17-a535-69504cf3832fState" ma:index="20" nillable="true" ma:displayName="Location: State" ma:internalName="State" ma:readOnly="true">
      <xsd:simpleType>
        <xsd:restriction base="dms:Text"/>
      </xsd:simpleType>
    </xsd:element>
    <xsd:element name="a182edb1-7d7e-4f17-a535-69504cf3832fCity" ma:index="21" nillable="true" ma:displayName="Location: City" ma:internalName="City" ma:readOnly="true">
      <xsd:simpleType>
        <xsd:restriction base="dms:Text"/>
      </xsd:simpleType>
    </xsd:element>
    <xsd:element name="a182edb1-7d7e-4f17-a535-69504cf3832fPostalCode" ma:index="22" nillable="true" ma:displayName="Location: Postal Code" ma:internalName="PostalCode" ma:readOnly="true">
      <xsd:simpleType>
        <xsd:restriction base="dms:Text"/>
      </xsd:simpleType>
    </xsd:element>
    <xsd:element name="a182edb1-7d7e-4f17-a535-69504cf3832fStreet" ma:index="23" nillable="true" ma:displayName="Location: Street" ma:internalName="Street" ma:readOnly="true">
      <xsd:simpleType>
        <xsd:restriction base="dms:Text"/>
      </xsd:simpleType>
    </xsd:element>
    <xsd:element name="a182edb1-7d7e-4f17-a535-69504cf3832fGeoLoc" ma:index="24" nillable="true" ma:displayName="Location: Coordinates" ma:internalName="GeoLoc" ma:readOnly="true">
      <xsd:simpleType>
        <xsd:restriction base="dms:Unknown"/>
      </xsd:simpleType>
    </xsd:element>
    <xsd:element name="a182edb1-7d7e-4f17-a535-69504cf3832fDispName" ma:index="25" nillable="true" ma:displayName="Location: Name" ma:internalName="DispName" ma:readOnly="true">
      <xsd:simpleType>
        <xsd:restriction base="dms:Text"/>
      </xsd:simpleType>
    </xsd:element>
    <xsd:element name="jnys" ma:index="28" nillable="true" ma:displayName="Person or Group" ma:list="UserInfo" ma:internalName="jny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3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d7164fe5-5b97-4a9d-90e3-0c064213b6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370cc-bd2a-4047-8216-29ed62e35cf3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4" nillable="true" ma:displayName="Taxonomy Catch All Column" ma:hidden="true" ma:list="{f7375d76-e668-4f89-b197-4e0e13d9cc63}" ma:internalName="TaxCatchAll" ma:showField="CatchAllData" ma:web="128370cc-bd2a-4047-8216-29ed62e35c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1AD8B5-836A-4168-A101-7AD52F73ED3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f79757bd-7047-49e8-aa32-9555c005f68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dcd43fd-dce1-47f4-9fb8-84f69144b3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74DF400-DAF0-4C09-9A87-1A341067DE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AB3D00-0EFF-4F85-B268-990696A2CF5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6021</TotalTime>
  <Words>415</Words>
  <Application>Microsoft Office PowerPoint</Application>
  <PresentationFormat>Widescreen</PresentationFormat>
  <Paragraphs>60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Segoe UI</vt:lpstr>
      <vt:lpstr>Wingdings</vt:lpstr>
      <vt:lpstr>Office Theme</vt:lpstr>
      <vt:lpstr>Blank Info Page</vt:lpstr>
      <vt:lpstr>National Shipbuilding Research Program- NSRP</vt:lpstr>
      <vt:lpstr>PowerPoint Presentation</vt:lpstr>
      <vt:lpstr>PowerPoint Presentation</vt:lpstr>
      <vt:lpstr>SBIR/STTR Engagement</vt:lpstr>
      <vt:lpstr>Engagement in NSRP</vt:lpstr>
    </vt:vector>
  </TitlesOfParts>
  <Company>SCRA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Laney, Nicholas</dc:creator>
  <cp:lastModifiedBy>Dunlop, Colin J CIV USN SEA 05 (USA)</cp:lastModifiedBy>
  <cp:revision>231</cp:revision>
  <dcterms:created xsi:type="dcterms:W3CDTF">2024-02-12T16:15:52Z</dcterms:created>
  <dcterms:modified xsi:type="dcterms:W3CDTF">2025-03-03T16:58:02Z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2023-04-04T00:00:00Z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2024-02-12T00:00:00Z</vt:filetime>
  </property>
  <property fmtid="{D5CDD505-2E9C-101B-9397-08002B2CF9AE}" pid="5" name="Producer">
    <vt:lpwstr>Adobe PDF Library 20.5.233</vt:lpwstr>
  </property>
  <property fmtid="{D5CDD505-2E9C-101B-9397-08002B2CF9AE}" pid="6" name="ContentTypeId">
    <vt:lpwstr>0x010100DE5F251DDDDF0F46B5A983E8643F3F58</vt:lpwstr>
  </property>
</Properties>
</file>