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  <p:sldMasterId id="2147483684" r:id="rId6"/>
  </p:sldMasterIdLst>
  <p:notesMasterIdLst>
    <p:notesMasterId r:id="rId19"/>
  </p:notesMasterIdLst>
  <p:sldIdLst>
    <p:sldId id="257" r:id="rId7"/>
    <p:sldId id="431" r:id="rId8"/>
    <p:sldId id="412" r:id="rId9"/>
    <p:sldId id="411" r:id="rId10"/>
    <p:sldId id="435" r:id="rId11"/>
    <p:sldId id="408" r:id="rId12"/>
    <p:sldId id="434" r:id="rId13"/>
    <p:sldId id="433" r:id="rId14"/>
    <p:sldId id="430" r:id="rId15"/>
    <p:sldId id="432" r:id="rId16"/>
    <p:sldId id="436" r:id="rId17"/>
    <p:sldId id="438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C4AF03-5197-4C31-BF1A-91BD00325589}" v="4" dt="2025-03-12T14:18:58.2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52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208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nee Duvall" userId="7843929a-f74e-4017-acc1-4f48c973e3e6" providerId="ADAL" clId="{36C4AF03-5197-4C31-BF1A-91BD00325589}"/>
    <pc:docChg chg="addSld delSld modSld">
      <pc:chgData name="Renee Duvall" userId="7843929a-f74e-4017-acc1-4f48c973e3e6" providerId="ADAL" clId="{36C4AF03-5197-4C31-BF1A-91BD00325589}" dt="2025-03-21T17:52:09.790" v="6" actId="47"/>
      <pc:docMkLst>
        <pc:docMk/>
      </pc:docMkLst>
      <pc:sldChg chg="add del">
        <pc:chgData name="Renee Duvall" userId="7843929a-f74e-4017-acc1-4f48c973e3e6" providerId="ADAL" clId="{36C4AF03-5197-4C31-BF1A-91BD00325589}" dt="2025-03-12T14:18:59.996" v="5" actId="47"/>
        <pc:sldMkLst>
          <pc:docMk/>
          <pc:sldMk cId="733535512" sldId="415"/>
        </pc:sldMkLst>
      </pc:sldChg>
      <pc:sldChg chg="add del">
        <pc:chgData name="Renee Duvall" userId="7843929a-f74e-4017-acc1-4f48c973e3e6" providerId="ADAL" clId="{36C4AF03-5197-4C31-BF1A-91BD00325589}" dt="2025-03-21T17:52:09.790" v="6" actId="47"/>
        <pc:sldMkLst>
          <pc:docMk/>
          <pc:sldMk cId="3906330066" sldId="437"/>
        </pc:sldMkLst>
      </pc:sldChg>
      <pc:sldChg chg="add">
        <pc:chgData name="Renee Duvall" userId="7843929a-f74e-4017-acc1-4f48c973e3e6" providerId="ADAL" clId="{36C4AF03-5197-4C31-BF1A-91BD00325589}" dt="2025-03-12T14:18:58.222" v="4"/>
        <pc:sldMkLst>
          <pc:docMk/>
          <pc:sldMk cId="2159523735" sldId="43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655B34-64D5-4022-88FB-FE78C23864A7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4820A-4EBE-47EA-ACB0-5D35A8C5F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683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the 24</a:t>
            </a:r>
            <a:r>
              <a:rPr lang="en-US" baseline="30000" dirty="0"/>
              <a:t>th</a:t>
            </a:r>
            <a:r>
              <a:rPr lang="en-US" dirty="0"/>
              <a:t> Navy STP Kickoff.  You have already heard from Mr. Smith the Navy’s SBIR/STTR director and  Mr. Sullivan, the Navy’s STP Program Officer.  I am the Navy STP Program Manager.  Over the next 30 mins, I will walk you through what Navy STP does to help you achieve your goal of a Phase III transition and what Navy STP needs of you for this program to add value for your small business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D82B4-3448-40E3-996A-5B9DAB9394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097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6 action Verbs</a:t>
            </a:r>
          </a:p>
          <a:p>
            <a:endParaRPr lang="en-US" dirty="0"/>
          </a:p>
          <a:p>
            <a:r>
              <a:rPr lang="en-US" dirty="0"/>
              <a:t>Mention – products and or actions performed in each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D82B4-3448-40E3-996A-5B9DAB9394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634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E3463-1D81-4D65-8A79-53B2CADFA132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A135F-1E07-4A80-B821-8BB958C37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749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E3463-1D81-4D65-8A79-53B2CADFA132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A135F-1E07-4A80-B821-8BB958C37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250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E3463-1D81-4D65-8A79-53B2CADFA132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A135F-1E07-4A80-B821-8BB958C37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277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E3463-1D81-4D65-8A79-53B2CADFA132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A135F-1E07-4A80-B821-8BB958C37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252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E3463-1D81-4D65-8A79-53B2CADFA132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A135F-1E07-4A80-B821-8BB958C37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841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E3463-1D81-4D65-8A79-53B2CADFA132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A135F-1E07-4A80-B821-8BB958C37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293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E3463-1D81-4D65-8A79-53B2CADFA132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A135F-1E07-4A80-B821-8BB958C37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77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E3463-1D81-4D65-8A79-53B2CADFA132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A135F-1E07-4A80-B821-8BB958C37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343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E3463-1D81-4D65-8A79-53B2CADFA132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A135F-1E07-4A80-B821-8BB958C37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880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E3463-1D81-4D65-8A79-53B2CADFA132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A135F-1E07-4A80-B821-8BB958C37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733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E3463-1D81-4D65-8A79-53B2CADFA132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A135F-1E07-4A80-B821-8BB958C37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720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B31A5-D33A-4F29-A228-BA72013DA6A0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9A212-933D-43B5-A114-85761CA4F85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Word&#10;&#10;Description automatically generated">
            <a:extLst>
              <a:ext uri="{FF2B5EF4-FFF2-40B4-BE49-F238E27FC236}">
                <a16:creationId xmlns:a16="http://schemas.microsoft.com/office/drawing/2014/main" id="{D0291142-CA05-8E30-CAC5-DAD37011D3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1"/>
            <a:ext cx="9144000" cy="6856477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FE786392-F211-844D-CC32-E56455D021B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4" y="169735"/>
            <a:ext cx="2029972" cy="81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7694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B31A5-D33A-4F29-A228-BA72013DA6A0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9A212-933D-43B5-A114-85761CA4F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1499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B31A5-D33A-4F29-A228-BA72013DA6A0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9A212-933D-43B5-A114-85761CA4F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157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B31A5-D33A-4F29-A228-BA72013DA6A0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9A212-933D-43B5-A114-85761CA4F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7227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B31A5-D33A-4F29-A228-BA72013DA6A0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9A212-933D-43B5-A114-85761CA4F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7114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B31A5-D33A-4F29-A228-BA72013DA6A0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9A212-933D-43B5-A114-85761CA4F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4574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B31A5-D33A-4F29-A228-BA72013DA6A0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9A212-933D-43B5-A114-85761CA4F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4473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B31A5-D33A-4F29-A228-BA72013DA6A0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9A212-933D-43B5-A114-85761CA4F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689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B31A5-D33A-4F29-A228-BA72013DA6A0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9A212-933D-43B5-A114-85761CA4F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9305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B31A5-D33A-4F29-A228-BA72013DA6A0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9A212-933D-43B5-A114-85761CA4F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0892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B31A5-D33A-4F29-A228-BA72013DA6A0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9A212-933D-43B5-A114-85761CA4F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518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4"/>
            <a:ext cx="7772400" cy="2387600"/>
          </a:xfrm>
        </p:spPr>
        <p:txBody>
          <a:bodyPr anchor="b"/>
          <a:lstStyle>
            <a:lvl1pPr algn="ctr">
              <a:defRPr sz="3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</p:spPr>
        <p:txBody>
          <a:bodyPr/>
          <a:lstStyle>
            <a:lvl1pPr marL="0" indent="0" algn="ctr">
              <a:buNone/>
              <a:defRPr sz="1560"/>
            </a:lvl1pPr>
            <a:lvl2pPr marL="297191" indent="0" algn="ctr">
              <a:buNone/>
              <a:defRPr sz="1300"/>
            </a:lvl2pPr>
            <a:lvl3pPr marL="594383" indent="0" algn="ctr">
              <a:buNone/>
              <a:defRPr sz="1170"/>
            </a:lvl3pPr>
            <a:lvl4pPr marL="891575" indent="0" algn="ctr">
              <a:buNone/>
              <a:defRPr sz="1040"/>
            </a:lvl4pPr>
            <a:lvl5pPr marL="1188766" indent="0" algn="ctr">
              <a:buNone/>
              <a:defRPr sz="1040"/>
            </a:lvl5pPr>
            <a:lvl6pPr marL="1485957" indent="0" algn="ctr">
              <a:buNone/>
              <a:defRPr sz="1040"/>
            </a:lvl6pPr>
            <a:lvl7pPr marL="1783148" indent="0" algn="ctr">
              <a:buNone/>
              <a:defRPr sz="1040"/>
            </a:lvl7pPr>
            <a:lvl8pPr marL="2080340" indent="0" algn="ctr">
              <a:buNone/>
              <a:defRPr sz="1040"/>
            </a:lvl8pPr>
            <a:lvl9pPr marL="2377532" indent="0" algn="ctr">
              <a:buNone/>
              <a:defRPr sz="10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F635-CD87-40A4-B77A-7F7F56DA9B33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856F2-0DD5-44B4-9561-E5919CC25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5494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F635-CD87-40A4-B77A-7F7F56DA9B33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856F2-0DD5-44B4-9561-E5919CC25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102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3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1560">
                <a:solidFill>
                  <a:schemeClr val="tx1">
                    <a:shade val="82000"/>
                  </a:schemeClr>
                </a:solidFill>
              </a:defRPr>
            </a:lvl1pPr>
            <a:lvl2pPr marL="297191" indent="0">
              <a:buNone/>
              <a:defRPr sz="1300">
                <a:solidFill>
                  <a:schemeClr val="tx1">
                    <a:shade val="82000"/>
                  </a:schemeClr>
                </a:solidFill>
              </a:defRPr>
            </a:lvl2pPr>
            <a:lvl3pPr marL="594383" indent="0">
              <a:buNone/>
              <a:defRPr sz="1170">
                <a:solidFill>
                  <a:schemeClr val="tx1">
                    <a:shade val="82000"/>
                  </a:schemeClr>
                </a:solidFill>
              </a:defRPr>
            </a:lvl3pPr>
            <a:lvl4pPr marL="891575" indent="0">
              <a:buNone/>
              <a:defRPr sz="1040">
                <a:solidFill>
                  <a:schemeClr val="tx1">
                    <a:shade val="82000"/>
                  </a:schemeClr>
                </a:solidFill>
              </a:defRPr>
            </a:lvl4pPr>
            <a:lvl5pPr marL="1188766" indent="0">
              <a:buNone/>
              <a:defRPr sz="1040">
                <a:solidFill>
                  <a:schemeClr val="tx1">
                    <a:shade val="82000"/>
                  </a:schemeClr>
                </a:solidFill>
              </a:defRPr>
            </a:lvl5pPr>
            <a:lvl6pPr marL="1485957" indent="0">
              <a:buNone/>
              <a:defRPr sz="1040">
                <a:solidFill>
                  <a:schemeClr val="tx1">
                    <a:shade val="82000"/>
                  </a:schemeClr>
                </a:solidFill>
              </a:defRPr>
            </a:lvl6pPr>
            <a:lvl7pPr marL="1783148" indent="0">
              <a:buNone/>
              <a:defRPr sz="1040">
                <a:solidFill>
                  <a:schemeClr val="tx1">
                    <a:shade val="82000"/>
                  </a:schemeClr>
                </a:solidFill>
              </a:defRPr>
            </a:lvl7pPr>
            <a:lvl8pPr marL="2080340" indent="0">
              <a:buNone/>
              <a:defRPr sz="1040">
                <a:solidFill>
                  <a:schemeClr val="tx1">
                    <a:shade val="82000"/>
                  </a:schemeClr>
                </a:solidFill>
              </a:defRPr>
            </a:lvl8pPr>
            <a:lvl9pPr marL="2377532" indent="0">
              <a:buNone/>
              <a:defRPr sz="104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F635-CD87-40A4-B77A-7F7F56DA9B33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856F2-0DD5-44B4-9561-E5919CC25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4570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F635-CD87-40A4-B77A-7F7F56DA9B33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856F2-0DD5-44B4-9561-E5919CC25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3998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4"/>
            <a:ext cx="3868340" cy="823912"/>
          </a:xfrm>
        </p:spPr>
        <p:txBody>
          <a:bodyPr anchor="b"/>
          <a:lstStyle>
            <a:lvl1pPr marL="0" indent="0">
              <a:buNone/>
              <a:defRPr sz="1560" b="1"/>
            </a:lvl1pPr>
            <a:lvl2pPr marL="297191" indent="0">
              <a:buNone/>
              <a:defRPr sz="1300" b="1"/>
            </a:lvl2pPr>
            <a:lvl3pPr marL="594383" indent="0">
              <a:buNone/>
              <a:defRPr sz="1170" b="1"/>
            </a:lvl3pPr>
            <a:lvl4pPr marL="891575" indent="0">
              <a:buNone/>
              <a:defRPr sz="1040" b="1"/>
            </a:lvl4pPr>
            <a:lvl5pPr marL="1188766" indent="0">
              <a:buNone/>
              <a:defRPr sz="1040" b="1"/>
            </a:lvl5pPr>
            <a:lvl6pPr marL="1485957" indent="0">
              <a:buNone/>
              <a:defRPr sz="1040" b="1"/>
            </a:lvl6pPr>
            <a:lvl7pPr marL="1783148" indent="0">
              <a:buNone/>
              <a:defRPr sz="1040" b="1"/>
            </a:lvl7pPr>
            <a:lvl8pPr marL="2080340" indent="0">
              <a:buNone/>
              <a:defRPr sz="1040" b="1"/>
            </a:lvl8pPr>
            <a:lvl9pPr marL="2377532" indent="0">
              <a:buNone/>
              <a:defRPr sz="1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4" y="1681164"/>
            <a:ext cx="3887391" cy="823912"/>
          </a:xfrm>
        </p:spPr>
        <p:txBody>
          <a:bodyPr anchor="b"/>
          <a:lstStyle>
            <a:lvl1pPr marL="0" indent="0">
              <a:buNone/>
              <a:defRPr sz="1560" b="1"/>
            </a:lvl1pPr>
            <a:lvl2pPr marL="297191" indent="0">
              <a:buNone/>
              <a:defRPr sz="1300" b="1"/>
            </a:lvl2pPr>
            <a:lvl3pPr marL="594383" indent="0">
              <a:buNone/>
              <a:defRPr sz="1170" b="1"/>
            </a:lvl3pPr>
            <a:lvl4pPr marL="891575" indent="0">
              <a:buNone/>
              <a:defRPr sz="1040" b="1"/>
            </a:lvl4pPr>
            <a:lvl5pPr marL="1188766" indent="0">
              <a:buNone/>
              <a:defRPr sz="1040" b="1"/>
            </a:lvl5pPr>
            <a:lvl6pPr marL="1485957" indent="0">
              <a:buNone/>
              <a:defRPr sz="1040" b="1"/>
            </a:lvl6pPr>
            <a:lvl7pPr marL="1783148" indent="0">
              <a:buNone/>
              <a:defRPr sz="1040" b="1"/>
            </a:lvl7pPr>
            <a:lvl8pPr marL="2080340" indent="0">
              <a:buNone/>
              <a:defRPr sz="1040" b="1"/>
            </a:lvl8pPr>
            <a:lvl9pPr marL="2377532" indent="0">
              <a:buNone/>
              <a:defRPr sz="1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4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F635-CD87-40A4-B77A-7F7F56DA9B33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856F2-0DD5-44B4-9561-E5919CC25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4476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F635-CD87-40A4-B77A-7F7F56DA9B33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856F2-0DD5-44B4-9561-E5919CC25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755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F635-CD87-40A4-B77A-7F7F56DA9B33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856F2-0DD5-44B4-9561-E5919CC25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6121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0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9"/>
            <a:ext cx="4629150" cy="4873625"/>
          </a:xfrm>
        </p:spPr>
        <p:txBody>
          <a:bodyPr/>
          <a:lstStyle>
            <a:lvl1pPr>
              <a:defRPr sz="2080"/>
            </a:lvl1pPr>
            <a:lvl2pPr>
              <a:defRPr sz="1820"/>
            </a:lvl2pPr>
            <a:lvl3pPr>
              <a:defRPr sz="156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8" cy="3811588"/>
          </a:xfrm>
        </p:spPr>
        <p:txBody>
          <a:bodyPr/>
          <a:lstStyle>
            <a:lvl1pPr marL="0" indent="0">
              <a:buNone/>
              <a:defRPr sz="1040"/>
            </a:lvl1pPr>
            <a:lvl2pPr marL="297191" indent="0">
              <a:buNone/>
              <a:defRPr sz="910"/>
            </a:lvl2pPr>
            <a:lvl3pPr marL="594383" indent="0">
              <a:buNone/>
              <a:defRPr sz="780"/>
            </a:lvl3pPr>
            <a:lvl4pPr marL="891575" indent="0">
              <a:buNone/>
              <a:defRPr sz="650"/>
            </a:lvl4pPr>
            <a:lvl5pPr marL="1188766" indent="0">
              <a:buNone/>
              <a:defRPr sz="650"/>
            </a:lvl5pPr>
            <a:lvl6pPr marL="1485957" indent="0">
              <a:buNone/>
              <a:defRPr sz="650"/>
            </a:lvl6pPr>
            <a:lvl7pPr marL="1783148" indent="0">
              <a:buNone/>
              <a:defRPr sz="650"/>
            </a:lvl7pPr>
            <a:lvl8pPr marL="2080340" indent="0">
              <a:buNone/>
              <a:defRPr sz="650"/>
            </a:lvl8pPr>
            <a:lvl9pPr marL="2377532" indent="0">
              <a:buNone/>
              <a:defRPr sz="6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F635-CD87-40A4-B77A-7F7F56DA9B33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856F2-0DD5-44B4-9561-E5919CC25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7617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0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9"/>
            <a:ext cx="4629150" cy="4873625"/>
          </a:xfrm>
        </p:spPr>
        <p:txBody>
          <a:bodyPr anchor="t"/>
          <a:lstStyle>
            <a:lvl1pPr marL="0" indent="0">
              <a:buNone/>
              <a:defRPr sz="2080"/>
            </a:lvl1pPr>
            <a:lvl2pPr marL="297191" indent="0">
              <a:buNone/>
              <a:defRPr sz="1820"/>
            </a:lvl2pPr>
            <a:lvl3pPr marL="594383" indent="0">
              <a:buNone/>
              <a:defRPr sz="1560"/>
            </a:lvl3pPr>
            <a:lvl4pPr marL="891575" indent="0">
              <a:buNone/>
              <a:defRPr sz="1300"/>
            </a:lvl4pPr>
            <a:lvl5pPr marL="1188766" indent="0">
              <a:buNone/>
              <a:defRPr sz="1300"/>
            </a:lvl5pPr>
            <a:lvl6pPr marL="1485957" indent="0">
              <a:buNone/>
              <a:defRPr sz="1300"/>
            </a:lvl6pPr>
            <a:lvl7pPr marL="1783148" indent="0">
              <a:buNone/>
              <a:defRPr sz="1300"/>
            </a:lvl7pPr>
            <a:lvl8pPr marL="2080340" indent="0">
              <a:buNone/>
              <a:defRPr sz="1300"/>
            </a:lvl8pPr>
            <a:lvl9pPr marL="2377532" indent="0">
              <a:buNone/>
              <a:defRPr sz="13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8" cy="3811588"/>
          </a:xfrm>
        </p:spPr>
        <p:txBody>
          <a:bodyPr/>
          <a:lstStyle>
            <a:lvl1pPr marL="0" indent="0">
              <a:buNone/>
              <a:defRPr sz="1040"/>
            </a:lvl1pPr>
            <a:lvl2pPr marL="297191" indent="0">
              <a:buNone/>
              <a:defRPr sz="910"/>
            </a:lvl2pPr>
            <a:lvl3pPr marL="594383" indent="0">
              <a:buNone/>
              <a:defRPr sz="780"/>
            </a:lvl3pPr>
            <a:lvl4pPr marL="891575" indent="0">
              <a:buNone/>
              <a:defRPr sz="650"/>
            </a:lvl4pPr>
            <a:lvl5pPr marL="1188766" indent="0">
              <a:buNone/>
              <a:defRPr sz="650"/>
            </a:lvl5pPr>
            <a:lvl6pPr marL="1485957" indent="0">
              <a:buNone/>
              <a:defRPr sz="650"/>
            </a:lvl6pPr>
            <a:lvl7pPr marL="1783148" indent="0">
              <a:buNone/>
              <a:defRPr sz="650"/>
            </a:lvl7pPr>
            <a:lvl8pPr marL="2080340" indent="0">
              <a:buNone/>
              <a:defRPr sz="650"/>
            </a:lvl8pPr>
            <a:lvl9pPr marL="2377532" indent="0">
              <a:buNone/>
              <a:defRPr sz="6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F635-CD87-40A4-B77A-7F7F56DA9B33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856F2-0DD5-44B4-9561-E5919CC25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8082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F635-CD87-40A4-B77A-7F7F56DA9B33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856F2-0DD5-44B4-9561-E5919CC25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6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6"/>
            <a:ext cx="1971675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4" y="365126"/>
            <a:ext cx="5800725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F635-CD87-40A4-B77A-7F7F56DA9B33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856F2-0DD5-44B4-9561-E5919CC25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420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4E3463-1D81-4D65-8A79-53B2CADFA132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A135F-1E07-4A80-B821-8BB958C37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58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B31A5-D33A-4F29-A228-BA72013DA6A0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9A212-933D-43B5-A114-85761CA4F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782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3BBFF635-CD87-40A4-B77A-7F7F56DA9B33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8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D6D856F2-0DD5-44B4-9561-E5919CC25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7332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594383" rtl="0" eaLnBrk="1" latinLnBrk="0" hangingPunct="1">
        <a:lnSpc>
          <a:spcPct val="90000"/>
        </a:lnSpc>
        <a:spcBef>
          <a:spcPct val="0"/>
        </a:spcBef>
        <a:buNone/>
        <a:defRPr sz="2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8596" indent="-148596" algn="l" defTabSz="59438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1820" kern="1200">
          <a:solidFill>
            <a:schemeClr val="tx1"/>
          </a:solidFill>
          <a:latin typeface="+mn-lt"/>
          <a:ea typeface="+mn-ea"/>
          <a:cs typeface="+mn-cs"/>
        </a:defRPr>
      </a:lvl1pPr>
      <a:lvl2pPr marL="445787" indent="-148596" algn="l" defTabSz="594383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560" kern="1200">
          <a:solidFill>
            <a:schemeClr val="tx1"/>
          </a:solidFill>
          <a:latin typeface="+mn-lt"/>
          <a:ea typeface="+mn-ea"/>
          <a:cs typeface="+mn-cs"/>
        </a:defRPr>
      </a:lvl2pPr>
      <a:lvl3pPr marL="742979" indent="-148596" algn="l" defTabSz="594383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40170" indent="-148596" algn="l" defTabSz="594383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70" kern="1200">
          <a:solidFill>
            <a:schemeClr val="tx1"/>
          </a:solidFill>
          <a:latin typeface="+mn-lt"/>
          <a:ea typeface="+mn-ea"/>
          <a:cs typeface="+mn-cs"/>
        </a:defRPr>
      </a:lvl4pPr>
      <a:lvl5pPr marL="1337362" indent="-148596" algn="l" defTabSz="594383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70" kern="1200">
          <a:solidFill>
            <a:schemeClr val="tx1"/>
          </a:solidFill>
          <a:latin typeface="+mn-lt"/>
          <a:ea typeface="+mn-ea"/>
          <a:cs typeface="+mn-cs"/>
        </a:defRPr>
      </a:lvl5pPr>
      <a:lvl6pPr marL="1634553" indent="-148596" algn="l" defTabSz="594383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70" kern="1200">
          <a:solidFill>
            <a:schemeClr val="tx1"/>
          </a:solidFill>
          <a:latin typeface="+mn-lt"/>
          <a:ea typeface="+mn-ea"/>
          <a:cs typeface="+mn-cs"/>
        </a:defRPr>
      </a:lvl6pPr>
      <a:lvl7pPr marL="1931744" indent="-148596" algn="l" defTabSz="594383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70" kern="1200">
          <a:solidFill>
            <a:schemeClr val="tx1"/>
          </a:solidFill>
          <a:latin typeface="+mn-lt"/>
          <a:ea typeface="+mn-ea"/>
          <a:cs typeface="+mn-cs"/>
        </a:defRPr>
      </a:lvl7pPr>
      <a:lvl8pPr marL="2228936" indent="-148596" algn="l" defTabSz="594383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70" kern="1200">
          <a:solidFill>
            <a:schemeClr val="tx1"/>
          </a:solidFill>
          <a:latin typeface="+mn-lt"/>
          <a:ea typeface="+mn-ea"/>
          <a:cs typeface="+mn-cs"/>
        </a:defRPr>
      </a:lvl8pPr>
      <a:lvl9pPr marL="2526128" indent="-148596" algn="l" defTabSz="594383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94383" rtl="0" eaLnBrk="1" latinLnBrk="0" hangingPunct="1">
        <a:defRPr sz="1170" kern="1200">
          <a:solidFill>
            <a:schemeClr val="tx1"/>
          </a:solidFill>
          <a:latin typeface="+mn-lt"/>
          <a:ea typeface="+mn-ea"/>
          <a:cs typeface="+mn-cs"/>
        </a:defRPr>
      </a:lvl1pPr>
      <a:lvl2pPr marL="297191" algn="l" defTabSz="594383" rtl="0" eaLnBrk="1" latinLnBrk="0" hangingPunct="1">
        <a:defRPr sz="1170" kern="1200">
          <a:solidFill>
            <a:schemeClr val="tx1"/>
          </a:solidFill>
          <a:latin typeface="+mn-lt"/>
          <a:ea typeface="+mn-ea"/>
          <a:cs typeface="+mn-cs"/>
        </a:defRPr>
      </a:lvl2pPr>
      <a:lvl3pPr marL="594383" algn="l" defTabSz="594383" rtl="0" eaLnBrk="1" latinLnBrk="0" hangingPunct="1">
        <a:defRPr sz="1170" kern="1200">
          <a:solidFill>
            <a:schemeClr val="tx1"/>
          </a:solidFill>
          <a:latin typeface="+mn-lt"/>
          <a:ea typeface="+mn-ea"/>
          <a:cs typeface="+mn-cs"/>
        </a:defRPr>
      </a:lvl3pPr>
      <a:lvl4pPr marL="891575" algn="l" defTabSz="594383" rtl="0" eaLnBrk="1" latinLnBrk="0" hangingPunct="1">
        <a:defRPr sz="117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66" algn="l" defTabSz="594383" rtl="0" eaLnBrk="1" latinLnBrk="0" hangingPunct="1">
        <a:defRPr sz="1170" kern="1200">
          <a:solidFill>
            <a:schemeClr val="tx1"/>
          </a:solidFill>
          <a:latin typeface="+mn-lt"/>
          <a:ea typeface="+mn-ea"/>
          <a:cs typeface="+mn-cs"/>
        </a:defRPr>
      </a:lvl5pPr>
      <a:lvl6pPr marL="1485957" algn="l" defTabSz="594383" rtl="0" eaLnBrk="1" latinLnBrk="0" hangingPunct="1">
        <a:defRPr sz="1170" kern="1200">
          <a:solidFill>
            <a:schemeClr val="tx1"/>
          </a:solidFill>
          <a:latin typeface="+mn-lt"/>
          <a:ea typeface="+mn-ea"/>
          <a:cs typeface="+mn-cs"/>
        </a:defRPr>
      </a:lvl6pPr>
      <a:lvl7pPr marL="1783148" algn="l" defTabSz="594383" rtl="0" eaLnBrk="1" latinLnBrk="0" hangingPunct="1">
        <a:defRPr sz="1170" kern="1200">
          <a:solidFill>
            <a:schemeClr val="tx1"/>
          </a:solidFill>
          <a:latin typeface="+mn-lt"/>
          <a:ea typeface="+mn-ea"/>
          <a:cs typeface="+mn-cs"/>
        </a:defRPr>
      </a:lvl7pPr>
      <a:lvl8pPr marL="2080340" algn="l" defTabSz="594383" rtl="0" eaLnBrk="1" latinLnBrk="0" hangingPunct="1">
        <a:defRPr sz="1170" kern="1200">
          <a:solidFill>
            <a:schemeClr val="tx1"/>
          </a:solidFill>
          <a:latin typeface="+mn-lt"/>
          <a:ea typeface="+mn-ea"/>
          <a:cs typeface="+mn-cs"/>
        </a:defRPr>
      </a:lvl8pPr>
      <a:lvl9pPr marL="2377532" algn="l" defTabSz="594383" rtl="0" eaLnBrk="1" latinLnBrk="0" hangingPunct="1">
        <a:defRPr sz="11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donald.williamson@ATSICorp.com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usg02.safelinks.protection.office365.us/?url=http%3A%2F%2Fwww.navystp.com%2F&amp;data=05%7C01%7Cdonald.williamson%40atsicorp.com%7Cd41e1c6e60044d11df6f08dafe3eb36c%7C8ad8ccbfc8594db98df80e298b781577%7C0%7C0%7C638101842498983640%7CUnknown%7CTWFpbGZsb3d8eyJWIjoiMC4wLjAwMDAiLCJQIjoiV2luMzIiLCJBTiI6Ik1haWwiLCJXVCI6Mn0%3D%7C3000%7C%7C%7C&amp;sdata=p5TD9z%2Ft%2BBrCmyM64nQ0VmTiqAwIVp80I4wj2fqSdeo%3D&amp;reserved=0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navystp.com/" TargetMode="External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hyperlink" Target="https://vtm.navyfst.com/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navysbir.com/success/" TargetMode="External"/><Relationship Id="rId5" Type="http://schemas.openxmlformats.org/officeDocument/2006/relationships/image" Target="../media/image16.png"/><Relationship Id="rId4" Type="http://schemas.openxmlformats.org/officeDocument/2006/relationships/hyperlink" Target="https://navyfst.com/#events" TargetMode="External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hyperlink" Target="mailto:donald.williamson@ATSICorp.com" TargetMode="Externa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Word&#10;&#10;Description automatically generated">
            <a:extLst>
              <a:ext uri="{FF2B5EF4-FFF2-40B4-BE49-F238E27FC236}">
                <a16:creationId xmlns:a16="http://schemas.microsoft.com/office/drawing/2014/main" id="{1805929B-DB01-61A6-5C81-399588E792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00"/>
            <a:ext cx="9144000" cy="6856477"/>
          </a:xfrm>
          <a:prstGeom prst="rect">
            <a:avLst/>
          </a:prstGeom>
        </p:spPr>
      </p:pic>
      <p:pic>
        <p:nvPicPr>
          <p:cNvPr id="19" name="Picture 18" descr="Logo&#10;&#10;Description automatically generated">
            <a:extLst>
              <a:ext uri="{FF2B5EF4-FFF2-40B4-BE49-F238E27FC236}">
                <a16:creationId xmlns:a16="http://schemas.microsoft.com/office/drawing/2014/main" id="{1BDA553B-7EFA-944C-FA04-9845559090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266" y="165049"/>
            <a:ext cx="3616132" cy="1607170"/>
          </a:xfrm>
          <a:prstGeom prst="rect">
            <a:avLst/>
          </a:prstGeom>
        </p:spPr>
      </p:pic>
      <p:pic>
        <p:nvPicPr>
          <p:cNvPr id="27" name="Picture 26" descr="A screenshot of a video game&#10;&#10;Description automatically generated with medium confidence">
            <a:extLst>
              <a:ext uri="{FF2B5EF4-FFF2-40B4-BE49-F238E27FC236}">
                <a16:creationId xmlns:a16="http://schemas.microsoft.com/office/drawing/2014/main" id="{301D637D-9E74-FF1B-2679-E228FBF39B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33" y="1739168"/>
            <a:ext cx="8724487" cy="17470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4AE68FE-FBC0-A0A6-EAC4-3504706E6F7B}"/>
              </a:ext>
            </a:extLst>
          </p:cNvPr>
          <p:cNvSpPr txBox="1"/>
          <p:nvPr/>
        </p:nvSpPr>
        <p:spPr>
          <a:xfrm>
            <a:off x="258195" y="3541227"/>
            <a:ext cx="86469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Navy STP </a:t>
            </a:r>
            <a:r>
              <a:rPr lang="en-US" sz="4800" b="1" dirty="0">
                <a:solidFill>
                  <a:srgbClr val="002060"/>
                </a:solidFill>
                <a:latin typeface="Calibri" panose="020F0502020204030204"/>
              </a:rPr>
              <a:t>Overview &amp; VTM Demo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AEF720BB-830D-8F05-737C-4E81430980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046" y="4800142"/>
            <a:ext cx="1731246" cy="740343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C962A30-739B-A90E-F71E-EB85A0EB98AD}"/>
              </a:ext>
            </a:extLst>
          </p:cNvPr>
          <p:cNvSpPr txBox="1"/>
          <p:nvPr/>
        </p:nvSpPr>
        <p:spPr>
          <a:xfrm>
            <a:off x="1780795" y="5282052"/>
            <a:ext cx="4388651" cy="526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    </a:t>
            </a:r>
            <a:r>
              <a:rPr lang="en-US" sz="1800" u="none" strike="noStrike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/>
              </a:rPr>
              <a:t>www.navystp.com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2F0352-54E4-F9BD-A1CA-483CC2528705}"/>
              </a:ext>
            </a:extLst>
          </p:cNvPr>
          <p:cNvSpPr txBox="1"/>
          <p:nvPr/>
        </p:nvSpPr>
        <p:spPr>
          <a:xfrm>
            <a:off x="4165800" y="4670207"/>
            <a:ext cx="4572000" cy="17371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Don Williamson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CAPT, US Navy (Ret)</a:t>
            </a:r>
            <a:br>
              <a:rPr lang="en-US" sz="20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Prime Liaison Business Consultant</a:t>
            </a:r>
            <a:b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Phone: (509) 310-3831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Email:  </a:t>
            </a:r>
            <a:r>
              <a:rPr lang="en-US" sz="180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/>
              </a:rPr>
              <a:t>donald.williamson@ATSICorp.com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6879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A05500A-1B86-36E5-B969-4A60BC32DFC9}"/>
              </a:ext>
            </a:extLst>
          </p:cNvPr>
          <p:cNvSpPr txBox="1"/>
          <p:nvPr/>
        </p:nvSpPr>
        <p:spPr>
          <a:xfrm>
            <a:off x="3489308" y="99781"/>
            <a:ext cx="3079784" cy="712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What is SBIR?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2CE6AA-72B5-5D84-3A9B-0F26D11EF943}"/>
              </a:ext>
            </a:extLst>
          </p:cNvPr>
          <p:cNvSpPr txBox="1"/>
          <p:nvPr/>
        </p:nvSpPr>
        <p:spPr>
          <a:xfrm>
            <a:off x="0" y="1382966"/>
            <a:ext cx="91440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SBIR / STTR: 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Small Business Innovation Research (SBIR); work with USG/Defense Primes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Small Business Technology Transfer (STTR); work with non-profit/Research lab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>
              <a:solidFill>
                <a:prstClr val="black"/>
              </a:solidFill>
              <a:latin typeface="Calibri" panose="020F0502020204030204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Small Business is defined as: 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Fewer than 500 employees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Business located in USA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American owned, at least 51% US citizen ownership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SBIR Process Overview: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USG/Navy generates SBIR “needs statements”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Small Businesses respond with a 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white paper proposal for Phase I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USN evaluates submissions and competitively selects Small Businesses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Phase I:  6-12 month </a:t>
            </a:r>
            <a:r>
              <a:rPr lang="en-US" sz="2000" dirty="0" err="1">
                <a:solidFill>
                  <a:prstClr val="black"/>
                </a:solidFill>
                <a:latin typeface="Calibri" panose="020F0502020204030204"/>
              </a:rPr>
              <a:t>PoP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; Award value $50,000 - $240,000 ($150K)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Phase II:  6-24 month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Award value capped at $1,800,000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 ($1.5M)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4690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A05500A-1B86-36E5-B969-4A60BC32DFC9}"/>
              </a:ext>
            </a:extLst>
          </p:cNvPr>
          <p:cNvSpPr txBox="1"/>
          <p:nvPr/>
        </p:nvSpPr>
        <p:spPr>
          <a:xfrm>
            <a:off x="3106557" y="33834"/>
            <a:ext cx="3876922" cy="774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Navy STP</a:t>
            </a:r>
          </a:p>
        </p:txBody>
      </p:sp>
      <p:pic>
        <p:nvPicPr>
          <p:cNvPr id="8" name="Picture 7" descr="Diagram, timeline&#10;&#10;Description automatically generated">
            <a:extLst>
              <a:ext uri="{FF2B5EF4-FFF2-40B4-BE49-F238E27FC236}">
                <a16:creationId xmlns:a16="http://schemas.microsoft.com/office/drawing/2014/main" id="{88E3A94B-9979-5155-9F33-732623B5A2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495559"/>
            <a:ext cx="8475458" cy="291175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2170D5A-29A2-ACA7-324F-0403E9898E63}"/>
              </a:ext>
            </a:extLst>
          </p:cNvPr>
          <p:cNvSpPr txBox="1"/>
          <p:nvPr/>
        </p:nvSpPr>
        <p:spPr>
          <a:xfrm>
            <a:off x="77119" y="1127778"/>
            <a:ext cx="8978746" cy="2631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457200" rtl="0" eaLnBrk="1" fontAlgn="auto" latinLnBrk="0" hangingPunct="1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Navy STP (SBIR/STTR Transition Program) now in its 25</a:t>
            </a:r>
            <a:r>
              <a:rPr kumimoji="0" lang="en-US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year</a:t>
            </a:r>
          </a:p>
          <a:p>
            <a:pPr marR="0" lvl="0" algn="l" defTabSz="457200" rtl="0" eaLnBrk="1" fontAlgn="auto" latinLnBrk="0" hangingPunct="1">
              <a:spcBef>
                <a:spcPts val="0"/>
              </a:spcBef>
              <a:buClrTx/>
              <a:buSzTx/>
              <a:tabLst/>
              <a:defRPr/>
            </a:pPr>
            <a:endParaRPr kumimoji="0" lang="en-US" sz="7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Navy STP is a Navy-funded program; Navy is only Service with such a program; Navy awards +$500M in SBIR annually.  Navy gets 25% of DoD SBIR funding but generates 65% of SBIR Phase III transition awards garnering a 19% ROI for Navy</a:t>
            </a:r>
          </a:p>
          <a:p>
            <a:pPr marR="0" lvl="0" algn="l" defTabSz="457200" rtl="0" eaLnBrk="1" fontAlgn="auto" latinLnBrk="0" hangingPunct="1">
              <a:spcBef>
                <a:spcPts val="0"/>
              </a:spcBef>
              <a:buClrTx/>
              <a:buSzTx/>
              <a:tabLst/>
              <a:defRPr/>
            </a:pPr>
            <a:endParaRPr lang="en-US" sz="700" dirty="0">
              <a:solidFill>
                <a:prstClr val="black"/>
              </a:solidFill>
              <a:latin typeface="Calibri" panose="020F0502020204030204"/>
            </a:endParaRPr>
          </a:p>
          <a:p>
            <a:pPr marL="285750" marR="0" lvl="0" indent="-285750" algn="l" defTabSz="457200" rtl="0" eaLnBrk="1" fontAlgn="auto" latinLnBrk="0" hangingPunct="1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</a:t>
            </a:r>
            <a:r>
              <a:rPr lang="en-US" dirty="0" err="1">
                <a:solidFill>
                  <a:prstClr val="black"/>
                </a:solidFill>
                <a:latin typeface="Calibri" panose="020F0502020204030204"/>
              </a:rPr>
              <a:t>avy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STP connects </a:t>
            </a:r>
            <a:r>
              <a:rPr kumimoji="0" lang="en-US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SBIR/STTR-funded technologies with warfighters, government acquisition and technical personnel, prime contractor and system integrators </a:t>
            </a:r>
          </a:p>
          <a:p>
            <a:pPr marR="0" lvl="0" algn="l" defTabSz="457200" rtl="0" eaLnBrk="1" fontAlgn="auto" latinLnBrk="0" hangingPunct="1">
              <a:spcBef>
                <a:spcPts val="0"/>
              </a:spcBef>
              <a:buClrTx/>
              <a:buSzTx/>
              <a:tabLst/>
              <a:defRPr/>
            </a:pPr>
            <a:endParaRPr kumimoji="0" lang="en-US" sz="7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~120 small businesses enroll to participate in Navy STP annually.</a:t>
            </a:r>
            <a:endParaRPr kumimoji="0" lang="en-US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67E2EE-EBDB-1A58-A127-3FC3B914EE8D}"/>
              </a:ext>
            </a:extLst>
          </p:cNvPr>
          <p:cNvSpPr txBox="1"/>
          <p:nvPr/>
        </p:nvSpPr>
        <p:spPr>
          <a:xfrm flipH="1">
            <a:off x="2882345" y="5942383"/>
            <a:ext cx="28823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1 June – 31 May Annually </a:t>
            </a:r>
          </a:p>
        </p:txBody>
      </p:sp>
    </p:spTree>
    <p:extLst>
      <p:ext uri="{BB962C8B-B14F-4D97-AF65-F5344CB8AC3E}">
        <p14:creationId xmlns:p14="http://schemas.microsoft.com/office/powerpoint/2010/main" val="701470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A05500A-1B86-36E5-B969-4A60BC32DFC9}"/>
              </a:ext>
            </a:extLst>
          </p:cNvPr>
          <p:cNvSpPr txBox="1"/>
          <p:nvPr/>
        </p:nvSpPr>
        <p:spPr>
          <a:xfrm>
            <a:off x="3329534" y="35410"/>
            <a:ext cx="3423384" cy="774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What We Do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56B1E77-A516-8870-436B-2AFF7F74F18B}"/>
              </a:ext>
            </a:extLst>
          </p:cNvPr>
          <p:cNvGrpSpPr/>
          <p:nvPr/>
        </p:nvGrpSpPr>
        <p:grpSpPr>
          <a:xfrm>
            <a:off x="91440" y="1523999"/>
            <a:ext cx="9052559" cy="4823237"/>
            <a:chOff x="416321" y="1537251"/>
            <a:chExt cx="8595157" cy="4239755"/>
          </a:xfrm>
        </p:grpSpPr>
        <p:pic>
          <p:nvPicPr>
            <p:cNvPr id="4" name="Picture 3" descr="Diagram&#10;&#10;Description automatically generated">
              <a:extLst>
                <a:ext uri="{FF2B5EF4-FFF2-40B4-BE49-F238E27FC236}">
                  <a16:creationId xmlns:a16="http://schemas.microsoft.com/office/drawing/2014/main" id="{AEC2C238-AAF7-EA34-E5AB-8E8ED9D83A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321" y="1537251"/>
              <a:ext cx="8595157" cy="4239755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BDA291D-4FA9-F0E9-615E-B46C08EE5F1C}"/>
                </a:ext>
              </a:extLst>
            </p:cNvPr>
            <p:cNvSpPr txBox="1"/>
            <p:nvPr/>
          </p:nvSpPr>
          <p:spPr>
            <a:xfrm>
              <a:off x="562708" y="2231626"/>
              <a:ext cx="2784498" cy="608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Promote Department of the Navy SBIR / STTR Transition Success and SBC Technologies and Transition Successes​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0FC97D8-5205-79CF-7CF5-D51CC5498724}"/>
                </a:ext>
              </a:extLst>
            </p:cNvPr>
            <p:cNvSpPr txBox="1"/>
            <p:nvPr/>
          </p:nvSpPr>
          <p:spPr>
            <a:xfrm>
              <a:off x="416321" y="3598361"/>
              <a:ext cx="2743200" cy="608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Connect SBCs’ technologies to government end users and prime contractors​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BE111D8-AB85-4B2D-E69E-89D57E0C9F3F}"/>
                </a:ext>
              </a:extLst>
            </p:cNvPr>
            <p:cNvSpPr txBox="1"/>
            <p:nvPr/>
          </p:nvSpPr>
          <p:spPr>
            <a:xfrm>
              <a:off x="600099" y="4956860"/>
              <a:ext cx="2743200" cy="432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Mentor SBCs on Business, Marketing and Transition Strategies​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098F730-55DE-7FE1-53FF-E06A4CCE326E}"/>
                </a:ext>
              </a:extLst>
            </p:cNvPr>
            <p:cNvSpPr txBox="1"/>
            <p:nvPr/>
          </p:nvSpPr>
          <p:spPr>
            <a:xfrm>
              <a:off x="6060974" y="2222951"/>
              <a:ext cx="2743200" cy="446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Collaborate in the development of SBC technology marketing materials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​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DE7703F-0ED7-C92F-3B91-03B33333DDFA}"/>
                </a:ext>
              </a:extLst>
            </p:cNvPr>
            <p:cNvSpPr txBox="1"/>
            <p:nvPr/>
          </p:nvSpPr>
          <p:spPr>
            <a:xfrm>
              <a:off x="6400800" y="3598361"/>
              <a:ext cx="2610678" cy="432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Educate SBCs on tech transition issues​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C1D9DCA-EE08-675E-D55F-6B80075FFF19}"/>
                </a:ext>
              </a:extLst>
            </p:cNvPr>
            <p:cNvSpPr txBox="1"/>
            <p:nvPr/>
          </p:nvSpPr>
          <p:spPr>
            <a:xfrm>
              <a:off x="6100194" y="4956860"/>
              <a:ext cx="2664760" cy="608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Research market and transition material and provide SBC with a written report ​</a:t>
              </a:r>
            </a:p>
          </p:txBody>
        </p:sp>
        <p:pic>
          <p:nvPicPr>
            <p:cNvPr id="12" name="Picture 11" descr="Logo&#10;&#10;Description automatically generated">
              <a:extLst>
                <a:ext uri="{FF2B5EF4-FFF2-40B4-BE49-F238E27FC236}">
                  <a16:creationId xmlns:a16="http://schemas.microsoft.com/office/drawing/2014/main" id="{4A694D7D-7950-6331-D464-4965E9FB1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8410" y="3724981"/>
              <a:ext cx="678351" cy="301489"/>
            </a:xfrm>
            <a:prstGeom prst="rect">
              <a:avLst/>
            </a:prstGeom>
          </p:spPr>
        </p:pic>
      </p:grpSp>
      <p:sp>
        <p:nvSpPr>
          <p:cNvPr id="13" name="Arrow: Circular 12">
            <a:extLst>
              <a:ext uri="{FF2B5EF4-FFF2-40B4-BE49-F238E27FC236}">
                <a16:creationId xmlns:a16="http://schemas.microsoft.com/office/drawing/2014/main" id="{F66F74C3-D437-3D24-F3E5-C61A7D8CBD99}"/>
              </a:ext>
            </a:extLst>
          </p:cNvPr>
          <p:cNvSpPr/>
          <p:nvPr/>
        </p:nvSpPr>
        <p:spPr>
          <a:xfrm rot="16200000">
            <a:off x="2584716" y="2362582"/>
            <a:ext cx="4059274" cy="3718001"/>
          </a:xfrm>
          <a:prstGeom prst="circularArrow">
            <a:avLst>
              <a:gd name="adj1" fmla="val 2716"/>
              <a:gd name="adj2" fmla="val 904881"/>
              <a:gd name="adj3" fmla="val 20517159"/>
              <a:gd name="adj4" fmla="val 293853"/>
              <a:gd name="adj5" fmla="val 5144"/>
            </a:avLst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0980FD-AC66-378B-F400-70E5AE8E6917}"/>
              </a:ext>
            </a:extLst>
          </p:cNvPr>
          <p:cNvSpPr txBox="1"/>
          <p:nvPr/>
        </p:nvSpPr>
        <p:spPr>
          <a:xfrm flipH="1">
            <a:off x="3422886" y="6086697"/>
            <a:ext cx="25285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1 June – 31 May Annually </a:t>
            </a:r>
          </a:p>
        </p:txBody>
      </p:sp>
    </p:spTree>
    <p:extLst>
      <p:ext uri="{BB962C8B-B14F-4D97-AF65-F5344CB8AC3E}">
        <p14:creationId xmlns:p14="http://schemas.microsoft.com/office/powerpoint/2010/main" val="1476153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8EFAD7F-19E1-1A21-E1F7-9A40687FD861}"/>
              </a:ext>
            </a:extLst>
          </p:cNvPr>
          <p:cNvSpPr txBox="1"/>
          <p:nvPr/>
        </p:nvSpPr>
        <p:spPr>
          <a:xfrm>
            <a:off x="2810900" y="69674"/>
            <a:ext cx="5352837" cy="774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Navy STP Engagement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7B7B87-4A0F-35CE-4BEE-001D0C414B9D}"/>
              </a:ext>
            </a:extLst>
          </p:cNvPr>
          <p:cNvSpPr txBox="1"/>
          <p:nvPr/>
        </p:nvSpPr>
        <p:spPr>
          <a:xfrm>
            <a:off x="687026" y="2195077"/>
            <a:ext cx="2347568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January 28-30, 2025</a:t>
            </a:r>
          </a:p>
          <a:p>
            <a:pPr algn="ctr"/>
            <a:r>
              <a:rPr lang="en-US" b="1" dirty="0"/>
              <a:t>San Diego, CA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28F01A-8A9C-F207-D0EF-54D2B86421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26" y="4710361"/>
            <a:ext cx="2332622" cy="78149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AFBC6CB-94D4-E1BE-A67E-39C2399083C6}"/>
              </a:ext>
            </a:extLst>
          </p:cNvPr>
          <p:cNvSpPr txBox="1"/>
          <p:nvPr/>
        </p:nvSpPr>
        <p:spPr>
          <a:xfrm>
            <a:off x="672080" y="5491850"/>
            <a:ext cx="2332622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April 6-9, 2025</a:t>
            </a:r>
          </a:p>
          <a:p>
            <a:pPr algn="ctr"/>
            <a:r>
              <a:rPr lang="en-US" b="1" dirty="0"/>
              <a:t>National Harbor, MD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11502B2-2215-5B4C-AB9C-5F6ACBD75C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69" y="3077565"/>
            <a:ext cx="759486" cy="75948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34FF909-2A5B-D57B-DED4-DAF9B5F145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455" y="3180879"/>
            <a:ext cx="1269841" cy="58412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2CE87B0-FEFA-7740-BAE5-50093B02A57B}"/>
              </a:ext>
            </a:extLst>
          </p:cNvPr>
          <p:cNvSpPr txBox="1"/>
          <p:nvPr/>
        </p:nvSpPr>
        <p:spPr>
          <a:xfrm>
            <a:off x="672080" y="3842920"/>
            <a:ext cx="2332622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March 11-12, 2025</a:t>
            </a:r>
          </a:p>
          <a:p>
            <a:pPr algn="ctr"/>
            <a:r>
              <a:rPr lang="en-US" b="1" dirty="0"/>
              <a:t>Arlington (Roslyn), VA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584CD9-D018-1DFE-8EC3-D6906CFF8F17}"/>
              </a:ext>
            </a:extLst>
          </p:cNvPr>
          <p:cNvSpPr/>
          <p:nvPr/>
        </p:nvSpPr>
        <p:spPr>
          <a:xfrm>
            <a:off x="672080" y="4725951"/>
            <a:ext cx="2332622" cy="141223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731BF5-B6BD-F9B7-AFC5-066704328043}"/>
              </a:ext>
            </a:extLst>
          </p:cNvPr>
          <p:cNvSpPr/>
          <p:nvPr/>
        </p:nvSpPr>
        <p:spPr>
          <a:xfrm>
            <a:off x="672080" y="3077565"/>
            <a:ext cx="2332622" cy="141223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8B82E94-78E5-0216-0A1B-130317434B24}"/>
              </a:ext>
            </a:extLst>
          </p:cNvPr>
          <p:cNvSpPr/>
          <p:nvPr/>
        </p:nvSpPr>
        <p:spPr>
          <a:xfrm>
            <a:off x="687026" y="1308143"/>
            <a:ext cx="2347568" cy="1543898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A picture containing text, person, several&#10;&#10;Description automatically generated">
            <a:extLst>
              <a:ext uri="{FF2B5EF4-FFF2-40B4-BE49-F238E27FC236}">
                <a16:creationId xmlns:a16="http://schemas.microsoft.com/office/drawing/2014/main" id="{6C865AF8-9BE3-FB02-E081-91621D48CC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728" y="1269992"/>
            <a:ext cx="4072499" cy="5075391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C6464DD-ABD3-2DC2-09AA-7F5CCC47C8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54" y="1315294"/>
            <a:ext cx="2300937" cy="873532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3189339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A05500A-1B86-36E5-B969-4A60BC32DFC9}"/>
              </a:ext>
            </a:extLst>
          </p:cNvPr>
          <p:cNvSpPr txBox="1"/>
          <p:nvPr/>
        </p:nvSpPr>
        <p:spPr>
          <a:xfrm>
            <a:off x="2698750" y="93313"/>
            <a:ext cx="4705350" cy="712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Navy STP Connect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4996CD-626C-F0AC-37CD-1E85AE8F5C72}"/>
              </a:ext>
            </a:extLst>
          </p:cNvPr>
          <p:cNvSpPr txBox="1"/>
          <p:nvPr/>
        </p:nvSpPr>
        <p:spPr>
          <a:xfrm>
            <a:off x="153274" y="1290514"/>
            <a:ext cx="4195442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Software platform to connect participating Small Businesses  to industry primes and government representatives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llows scheduling of one-on-one meetings to discuss the SBCs’ technology and potential transition opportunities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llows industry primes and government representatives to schedule and connect with SBCs whose technology they may be interested in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US" dirty="0">
                <a:latin typeface="Calibri" panose="020F0502020204030204" pitchFamily="34" charset="0"/>
                <a:cs typeface="Times New Roman" panose="02020603050405020304" pitchFamily="18" charset="0"/>
              </a:rPr>
              <a:t>A link will be sent to potential participating customers to complete the registration page and set up access to the Workspace.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683CE5-DF0F-8024-09C9-89DDD1989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5286" y="1247982"/>
            <a:ext cx="4195440" cy="2378616"/>
          </a:xfrm>
          <a:prstGeom prst="rect">
            <a:avLst/>
          </a:prstGeom>
        </p:spPr>
      </p:pic>
      <p:pic>
        <p:nvPicPr>
          <p:cNvPr id="5" name="Picture 4" descr="How to Make a Conference Call">
            <a:extLst>
              <a:ext uri="{FF2B5EF4-FFF2-40B4-BE49-F238E27FC236}">
                <a16:creationId xmlns:a16="http://schemas.microsoft.com/office/drawing/2014/main" id="{FE2F649F-5A95-5A1A-FA4B-9D178153AE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286" y="3584279"/>
            <a:ext cx="4195440" cy="279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0E0BE2-7F4E-2628-4D39-E2DE00226510}"/>
              </a:ext>
            </a:extLst>
          </p:cNvPr>
          <p:cNvSpPr txBox="1"/>
          <p:nvPr/>
        </p:nvSpPr>
        <p:spPr>
          <a:xfrm>
            <a:off x="6269918" y="1960580"/>
            <a:ext cx="1403910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/>
              <a:t>March &amp; April 2025</a:t>
            </a:r>
          </a:p>
        </p:txBody>
      </p:sp>
    </p:spTree>
    <p:extLst>
      <p:ext uri="{BB962C8B-B14F-4D97-AF65-F5344CB8AC3E}">
        <p14:creationId xmlns:p14="http://schemas.microsoft.com/office/powerpoint/2010/main" val="1988488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A05500A-1B86-36E5-B969-4A60BC32DFC9}"/>
              </a:ext>
            </a:extLst>
          </p:cNvPr>
          <p:cNvSpPr txBox="1"/>
          <p:nvPr/>
        </p:nvSpPr>
        <p:spPr>
          <a:xfrm>
            <a:off x="2879169" y="102367"/>
            <a:ext cx="5199037" cy="712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Navy STP Prime Liaison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2CE6AA-72B5-5D84-3A9B-0F26D11EF943}"/>
              </a:ext>
            </a:extLst>
          </p:cNvPr>
          <p:cNvSpPr txBox="1"/>
          <p:nvPr/>
        </p:nvSpPr>
        <p:spPr>
          <a:xfrm>
            <a:off x="158576" y="1382966"/>
            <a:ext cx="882684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Prime Liaison’s role is to seek transition opportunities for Navy STP small businesses with industry partners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Prime Liaison works with Prime contractors (mostly Defense, but some Commercial) to understand their emerging technology requirements for current Programs of Record or their market adjacency needs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Creates long-term relationships with Primes and seeks win-win solutions for both the Primes and SBCs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Typical model includes a series of Technical Interchange Meetings (TIMs) with the Primes.  The initial engagement with a Prime is to provide Navy STP overview and VTM demo.  This is generally followed by a second engagement with a Prime’s broader leadership team.  Then, a TIM between the Prime and one or more small business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, with or without Navy STP participation.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3112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8EFAD7F-19E1-1A21-E1F7-9A40687FD861}"/>
              </a:ext>
            </a:extLst>
          </p:cNvPr>
          <p:cNvSpPr txBox="1"/>
          <p:nvPr/>
        </p:nvSpPr>
        <p:spPr>
          <a:xfrm>
            <a:off x="3052200" y="120474"/>
            <a:ext cx="4072499" cy="774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Navy STP Links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7B4803-C842-2638-0857-52D717C80E84}"/>
              </a:ext>
            </a:extLst>
          </p:cNvPr>
          <p:cNvSpPr txBox="1"/>
          <p:nvPr/>
        </p:nvSpPr>
        <p:spPr>
          <a:xfrm>
            <a:off x="4848225" y="38110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https://vtm.navyfst.com/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B7EEEB2-BBB2-D6FD-165E-B1899E661F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2" t="15070" r="1906" b="6161"/>
          <a:stretch/>
        </p:blipFill>
        <p:spPr>
          <a:xfrm>
            <a:off x="4635865" y="4180403"/>
            <a:ext cx="4368973" cy="21169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188788F-7BC5-EB19-1CE5-95545B354977}"/>
              </a:ext>
            </a:extLst>
          </p:cNvPr>
          <p:cNvSpPr txBox="1"/>
          <p:nvPr/>
        </p:nvSpPr>
        <p:spPr>
          <a:xfrm>
            <a:off x="276225" y="38110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https://navyfst.com/#events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40EC940-3BAE-45C2-69BD-C09B508AC4D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4197" b="6515"/>
          <a:stretch/>
        </p:blipFill>
        <p:spPr>
          <a:xfrm>
            <a:off x="139162" y="4180403"/>
            <a:ext cx="4400550" cy="211696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3ACC810-C6D2-3740-3479-4634C48BBEA6}"/>
              </a:ext>
            </a:extLst>
          </p:cNvPr>
          <p:cNvSpPr txBox="1"/>
          <p:nvPr/>
        </p:nvSpPr>
        <p:spPr>
          <a:xfrm>
            <a:off x="4981575" y="1240259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6"/>
              </a:rPr>
              <a:t>https://www.navysbir.com/success/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3A4553F-0AAA-FA72-FBD3-7C690BB3F2C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9629" b="4814"/>
          <a:stretch/>
        </p:blipFill>
        <p:spPr>
          <a:xfrm>
            <a:off x="4695824" y="1694107"/>
            <a:ext cx="4400549" cy="203150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5CAEF65-C030-68D2-D2F1-E1240552F1BF}"/>
              </a:ext>
            </a:extLst>
          </p:cNvPr>
          <p:cNvSpPr txBox="1"/>
          <p:nvPr/>
        </p:nvSpPr>
        <p:spPr>
          <a:xfrm>
            <a:off x="276225" y="1234206"/>
            <a:ext cx="47767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8"/>
              </a:rPr>
              <a:t>https://navystp.com/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B68A5CD-616D-3F72-8441-621B4B205AA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-754" t="11033" b="17144"/>
          <a:stretch/>
        </p:blipFill>
        <p:spPr>
          <a:xfrm>
            <a:off x="106260" y="1691551"/>
            <a:ext cx="4393905" cy="2031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265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8EFAD7F-19E1-1A21-E1F7-9A40687FD861}"/>
              </a:ext>
            </a:extLst>
          </p:cNvPr>
          <p:cNvSpPr txBox="1"/>
          <p:nvPr/>
        </p:nvSpPr>
        <p:spPr>
          <a:xfrm>
            <a:off x="3762298" y="120474"/>
            <a:ext cx="2593226" cy="774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Summary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CA2A3A-E3BB-3751-1350-7DAC7F78618E}"/>
              </a:ext>
            </a:extLst>
          </p:cNvPr>
          <p:cNvSpPr txBox="1"/>
          <p:nvPr/>
        </p:nvSpPr>
        <p:spPr>
          <a:xfrm>
            <a:off x="0" y="1340434"/>
            <a:ext cx="91440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Navy STP is a Navy-funded program administered via ONR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900" dirty="0">
              <a:solidFill>
                <a:prstClr val="black"/>
              </a:solidFill>
              <a:latin typeface="Calibri" panose="020F0502020204030204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900" dirty="0">
                <a:solidFill>
                  <a:prstClr val="black"/>
                </a:solidFill>
                <a:latin typeface="Calibri" panose="020F0502020204030204"/>
              </a:rPr>
              <a:t>Navy drafts the SBIR “needs statements” for areas of interest or future requirements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SBIR Phase I and Phase II are competitively awarded contracts by Navy and Industry can contract with a SBIR-awarded small business directly, no competition required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Navy invests $1M+ per SBIR Phase II small business technology.  Navy invests +$500M annually in SBIR contracts.  Navy receives 25% of DoD SBIR funding but generates 65% of SBIR Phase III transitions garnering a 19% ROI for Navy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1900" dirty="0">
              <a:solidFill>
                <a:prstClr val="black"/>
              </a:solidFill>
              <a:latin typeface="Calibri" panose="020F0502020204030204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Partnership/investment with SBIR Small Businesses provides industry a “running start”, in terms of both schedule and budget…in the right direction (Navy interest)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900" dirty="0">
              <a:solidFill>
                <a:prstClr val="black"/>
              </a:solidFill>
              <a:latin typeface="Calibri" panose="020F0502020204030204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Navy STP team can coordinate opportunities for industry and Primes.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1542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Word&#10;&#10;Description automatically generated">
            <a:extLst>
              <a:ext uri="{FF2B5EF4-FFF2-40B4-BE49-F238E27FC236}">
                <a16:creationId xmlns:a16="http://schemas.microsoft.com/office/drawing/2014/main" id="{F5DAA97C-AD02-A2E0-38AE-BB9C82234C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1"/>
            <a:ext cx="9144000" cy="6856477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614BBE9-3658-BFA3-64E2-3228B84BF169}"/>
              </a:ext>
            </a:extLst>
          </p:cNvPr>
          <p:cNvSpPr txBox="1">
            <a:spLocks/>
          </p:cNvSpPr>
          <p:nvPr/>
        </p:nvSpPr>
        <p:spPr>
          <a:xfrm>
            <a:off x="629582" y="3244980"/>
            <a:ext cx="7886700" cy="11334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QUESTIONS?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F261F1F4-F8E9-3E2E-ED73-A573B247CF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266" y="352338"/>
            <a:ext cx="3616132" cy="1607170"/>
          </a:xfrm>
          <a:prstGeom prst="rect">
            <a:avLst/>
          </a:prstGeom>
        </p:spPr>
      </p:pic>
      <p:pic>
        <p:nvPicPr>
          <p:cNvPr id="7" name="Picture 6" descr="A screenshot of a video game&#10;&#10;Description automatically generated with medium confidence">
            <a:extLst>
              <a:ext uri="{FF2B5EF4-FFF2-40B4-BE49-F238E27FC236}">
                <a16:creationId xmlns:a16="http://schemas.microsoft.com/office/drawing/2014/main" id="{EFDEC698-29FE-DCE5-6715-DA8297AE00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55" y="1866902"/>
            <a:ext cx="8724487" cy="174700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77464B0-1A9B-7E9A-FA09-A068E4D4F841}"/>
              </a:ext>
            </a:extLst>
          </p:cNvPr>
          <p:cNvSpPr txBox="1"/>
          <p:nvPr/>
        </p:nvSpPr>
        <p:spPr>
          <a:xfrm>
            <a:off x="4165800" y="4695607"/>
            <a:ext cx="4572000" cy="17371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Don Williamson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CAPT, US Navy (Ret)</a:t>
            </a:r>
            <a:br>
              <a:rPr lang="en-US" sz="20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Prime Liaison Business Consultant</a:t>
            </a:r>
            <a:b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Phone: (509) 310-3831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Email:  </a:t>
            </a:r>
            <a:r>
              <a:rPr lang="en-US" sz="180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donald.williamson@ATSICorp.com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C0A46A6-1D15-E24D-8372-EC4CAFC4AB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046" y="4825542"/>
            <a:ext cx="1731246" cy="7403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64431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472B6-731C-93B8-C91D-2947FF6F2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4692BBE-9A5C-FC0E-3633-D24A648D9BAE}"/>
              </a:ext>
            </a:extLst>
          </p:cNvPr>
          <p:cNvSpPr txBox="1"/>
          <p:nvPr/>
        </p:nvSpPr>
        <p:spPr>
          <a:xfrm>
            <a:off x="2698750" y="93313"/>
            <a:ext cx="4705350" cy="712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Navy STP Connect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10EAA2-36AA-E538-156D-0800604F37B3}"/>
              </a:ext>
            </a:extLst>
          </p:cNvPr>
          <p:cNvSpPr txBox="1"/>
          <p:nvPr/>
        </p:nvSpPr>
        <p:spPr>
          <a:xfrm>
            <a:off x="153274" y="1368149"/>
            <a:ext cx="4195442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Registration:  Opens March 17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Scheduling:  April 14-25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Software platform to connect participating Small Businesses  to industry primes and government representatives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llows scheduling of one-on-one meetings to discuss the SBCs’ technology and potential transition opportunities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llows industry primes and government representatives to schedule and connect with SBCs whose technology they may be interested in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US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A link will be sent to potential participating customers to complete the registration page and set up access to the Workspace.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1B5956-0D75-D63F-9B47-C54BDB9FC7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5286" y="1247982"/>
            <a:ext cx="4195440" cy="2378616"/>
          </a:xfrm>
          <a:prstGeom prst="rect">
            <a:avLst/>
          </a:prstGeom>
        </p:spPr>
      </p:pic>
      <p:pic>
        <p:nvPicPr>
          <p:cNvPr id="5" name="Picture 4" descr="How to Make a Conference Call">
            <a:extLst>
              <a:ext uri="{FF2B5EF4-FFF2-40B4-BE49-F238E27FC236}">
                <a16:creationId xmlns:a16="http://schemas.microsoft.com/office/drawing/2014/main" id="{E283B9C7-3A92-A043-8264-095EF59766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286" y="3584279"/>
            <a:ext cx="4195440" cy="279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905C78-670F-87CB-6982-312E349F80DE}"/>
              </a:ext>
            </a:extLst>
          </p:cNvPr>
          <p:cNvSpPr txBox="1"/>
          <p:nvPr/>
        </p:nvSpPr>
        <p:spPr>
          <a:xfrm>
            <a:off x="6269918" y="1960580"/>
            <a:ext cx="1403910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/>
              <a:t>March &amp; April 2025</a:t>
            </a:r>
          </a:p>
        </p:txBody>
      </p:sp>
    </p:spTree>
    <p:extLst>
      <p:ext uri="{BB962C8B-B14F-4D97-AF65-F5344CB8AC3E}">
        <p14:creationId xmlns:p14="http://schemas.microsoft.com/office/powerpoint/2010/main" val="4238662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">
            <a:extLst>
              <a:ext uri="{FF2B5EF4-FFF2-40B4-BE49-F238E27FC236}">
                <a16:creationId xmlns:a16="http://schemas.microsoft.com/office/drawing/2014/main" id="{B623ABB2-572A-56BA-D349-AD34BEDAFA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017" y="1843532"/>
            <a:ext cx="5379969" cy="17933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D352FC-8A7E-9201-6782-C46ED4F40E5A}"/>
              </a:ext>
            </a:extLst>
          </p:cNvPr>
          <p:cNvSpPr txBox="1"/>
          <p:nvPr/>
        </p:nvSpPr>
        <p:spPr>
          <a:xfrm>
            <a:off x="1600202" y="4048621"/>
            <a:ext cx="594360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en-US" sz="2340" dirty="0">
                <a:solidFill>
                  <a:srgbClr val="F4B531"/>
                </a:solidFill>
                <a:latin typeface="Arial Black" panose="020B0A04020102020204" pitchFamily="34" charset="0"/>
              </a:rPr>
              <a:t>2025 Navy STP SYSCOM</a:t>
            </a:r>
          </a:p>
          <a:p>
            <a:pPr algn="ctr" defTabSz="342900"/>
            <a:r>
              <a:rPr lang="en-US" sz="2340" dirty="0">
                <a:solidFill>
                  <a:srgbClr val="F4B531"/>
                </a:solidFill>
                <a:latin typeface="Arial Black" panose="020B0A04020102020204" pitchFamily="34" charset="0"/>
              </a:rPr>
              <a:t>Technical Information Exchange</a:t>
            </a:r>
          </a:p>
        </p:txBody>
      </p:sp>
    </p:spTree>
    <p:extLst>
      <p:ext uri="{BB962C8B-B14F-4D97-AF65-F5344CB8AC3E}">
        <p14:creationId xmlns:p14="http://schemas.microsoft.com/office/powerpoint/2010/main" val="21595237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ntainsPII_x003f_ xmlns="42655cf0-883e-4682-a403-969b94ed1edd">false</ContainsPII_x003f_>
    <ContainsCDI_x002f_CUI_x003f_ xmlns="42655cf0-883e-4682-a403-969b94ed1edd">false</ContainsCDI_x002f_CUI_x003f_>
    <_ip_UnifiedCompliancePolicyUIAction xmlns="http://schemas.microsoft.com/sharepoint/v3" xsi:nil="true"/>
    <g4ps xmlns="42655cf0-883e-4682-a403-969b94ed1edd" xsi:nil="true"/>
    <jnys xmlns="42655cf0-883e-4682-a403-969b94ed1edd">
      <UserInfo>
        <DisplayName/>
        <AccountId xsi:nil="true"/>
        <AccountType/>
      </UserInfo>
    </jnys>
    <TaxCatchAll xmlns="128370cc-bd2a-4047-8216-29ed62e35cf3" xsi:nil="true"/>
    <_ip_UnifiedCompliancePolicyProperties xmlns="http://schemas.microsoft.com/sharepoint/v3" xsi:nil="true"/>
    <lcf76f155ced4ddcb4097134ff3c332f xmlns="42655cf0-883e-4682-a403-969b94ed1edd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5F251DDDDF0F46B5A983E8643F3F58" ma:contentTypeVersion="30" ma:contentTypeDescription="Create a new document." ma:contentTypeScope="" ma:versionID="6ab1b402349cde9348e5c0a137d814b0">
  <xsd:schema xmlns:xsd="http://www.w3.org/2001/XMLSchema" xmlns:xs="http://www.w3.org/2001/XMLSchema" xmlns:p="http://schemas.microsoft.com/office/2006/metadata/properties" xmlns:ns1="http://schemas.microsoft.com/sharepoint/v3" xmlns:ns2="42655cf0-883e-4682-a403-969b94ed1edd" xmlns:ns3="128370cc-bd2a-4047-8216-29ed62e35cf3" targetNamespace="http://schemas.microsoft.com/office/2006/metadata/properties" ma:root="true" ma:fieldsID="a6af5fd08765a71f6e653c74b883b006" ns1:_="" ns2:_="" ns3:_="">
    <xsd:import namespace="http://schemas.microsoft.com/sharepoint/v3"/>
    <xsd:import namespace="42655cf0-883e-4682-a403-969b94ed1edd"/>
    <xsd:import namespace="128370cc-bd2a-4047-8216-29ed62e35cf3"/>
    <xsd:element name="properties">
      <xsd:complexType>
        <xsd:sequence>
          <xsd:element name="documentManagement">
            <xsd:complexType>
              <xsd:all>
                <xsd:element ref="ns2:ContainsCDI_x002f_CUI_x003f_"/>
                <xsd:element ref="ns2:ContainsPII_x003f_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g4ps" minOccurs="0"/>
                <xsd:element ref="ns2:a182edb1-7d7e-4f17-a535-69504cf3832fCountryOrRegion" minOccurs="0"/>
                <xsd:element ref="ns2:a182edb1-7d7e-4f17-a535-69504cf3832fState" minOccurs="0"/>
                <xsd:element ref="ns2:a182edb1-7d7e-4f17-a535-69504cf3832fCity" minOccurs="0"/>
                <xsd:element ref="ns2:a182edb1-7d7e-4f17-a535-69504cf3832fPostalCode" minOccurs="0"/>
                <xsd:element ref="ns2:a182edb1-7d7e-4f17-a535-69504cf3832fStreet" minOccurs="0"/>
                <xsd:element ref="ns2:a182edb1-7d7e-4f17-a535-69504cf3832fGeoLoc" minOccurs="0"/>
                <xsd:element ref="ns2:a182edb1-7d7e-4f17-a535-69504cf3832fDispName" minOccurs="0"/>
                <xsd:element ref="ns3:SharedWithUsers" minOccurs="0"/>
                <xsd:element ref="ns3:SharedWithDetails" minOccurs="0"/>
                <xsd:element ref="ns2:jnys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3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655cf0-883e-4682-a403-969b94ed1edd" elementFormDefault="qualified">
    <xsd:import namespace="http://schemas.microsoft.com/office/2006/documentManagement/types"/>
    <xsd:import namespace="http://schemas.microsoft.com/office/infopath/2007/PartnerControls"/>
    <xsd:element name="ContainsCDI_x002f_CUI_x003f_" ma:index="8" ma:displayName="Contains CDI/CUI?" ma:default="0" ma:format="Dropdown" ma:indexed="true" ma:internalName="ContainsCDI_x002f_CUI_x003f_">
      <xsd:simpleType>
        <xsd:restriction base="dms:Boolean"/>
      </xsd:simpleType>
    </xsd:element>
    <xsd:element name="ContainsPII_x003f_" ma:index="9" ma:displayName="Contains PII?" ma:default="0" ma:format="Dropdown" ma:indexed="true" ma:internalName="ContainsPII_x003f_">
      <xsd:simpleType>
        <xsd:restriction base="dms:Boolean"/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g4ps" ma:index="18" nillable="true" ma:displayName="Location" ma:internalName="g4ps">
      <xsd:simpleType>
        <xsd:restriction base="dms:Unknown"/>
      </xsd:simpleType>
    </xsd:element>
    <xsd:element name="a182edb1-7d7e-4f17-a535-69504cf3832fCountryOrRegion" ma:index="19" nillable="true" ma:displayName="Location: Country/Region" ma:internalName="CountryOrRegion" ma:readOnly="true">
      <xsd:simpleType>
        <xsd:restriction base="dms:Text"/>
      </xsd:simpleType>
    </xsd:element>
    <xsd:element name="a182edb1-7d7e-4f17-a535-69504cf3832fState" ma:index="20" nillable="true" ma:displayName="Location: State" ma:internalName="State" ma:readOnly="true">
      <xsd:simpleType>
        <xsd:restriction base="dms:Text"/>
      </xsd:simpleType>
    </xsd:element>
    <xsd:element name="a182edb1-7d7e-4f17-a535-69504cf3832fCity" ma:index="21" nillable="true" ma:displayName="Location: City" ma:internalName="City" ma:readOnly="true">
      <xsd:simpleType>
        <xsd:restriction base="dms:Text"/>
      </xsd:simpleType>
    </xsd:element>
    <xsd:element name="a182edb1-7d7e-4f17-a535-69504cf3832fPostalCode" ma:index="22" nillable="true" ma:displayName="Location: Postal Code" ma:internalName="PostalCode" ma:readOnly="true">
      <xsd:simpleType>
        <xsd:restriction base="dms:Text"/>
      </xsd:simpleType>
    </xsd:element>
    <xsd:element name="a182edb1-7d7e-4f17-a535-69504cf3832fStreet" ma:index="23" nillable="true" ma:displayName="Location: Street" ma:internalName="Street" ma:readOnly="true">
      <xsd:simpleType>
        <xsd:restriction base="dms:Text"/>
      </xsd:simpleType>
    </xsd:element>
    <xsd:element name="a182edb1-7d7e-4f17-a535-69504cf3832fGeoLoc" ma:index="24" nillable="true" ma:displayName="Location: Coordinates" ma:internalName="GeoLoc" ma:readOnly="true">
      <xsd:simpleType>
        <xsd:restriction base="dms:Unknown"/>
      </xsd:simpleType>
    </xsd:element>
    <xsd:element name="a182edb1-7d7e-4f17-a535-69504cf3832fDispName" ma:index="25" nillable="true" ma:displayName="Location: Name" ma:internalName="DispName" ma:readOnly="true">
      <xsd:simpleType>
        <xsd:restriction base="dms:Text"/>
      </xsd:simpleType>
    </xsd:element>
    <xsd:element name="jnys" ma:index="28" nillable="true" ma:displayName="Person or Group" ma:list="UserInfo" ma:internalName="jnys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LengthInSeconds" ma:index="3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33" nillable="true" ma:taxonomy="true" ma:internalName="lcf76f155ced4ddcb4097134ff3c332f" ma:taxonomyFieldName="MediaServiceImageTags" ma:displayName="Image Tags" ma:readOnly="false" ma:fieldId="{5cf76f15-5ced-4ddc-b409-7134ff3c332f}" ma:taxonomyMulti="true" ma:sspId="d7164fe5-5b97-4a9d-90e3-0c064213b6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3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8370cc-bd2a-4047-8216-29ed62e35cf3" elementFormDefault="qualified">
    <xsd:import namespace="http://schemas.microsoft.com/office/2006/documentManagement/types"/>
    <xsd:import namespace="http://schemas.microsoft.com/office/infopath/2007/PartnerControls"/>
    <xsd:element name="SharedWithUsers" ma:index="2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34" nillable="true" ma:displayName="Taxonomy Catch All Column" ma:hidden="true" ma:list="{f7375d76-e668-4f89-b197-4e0e13d9cc63}" ma:internalName="TaxCatchAll" ma:showField="CatchAllData" ma:web="128370cc-bd2a-4047-8216-29ed62e35cf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62BD0A9-9213-4E09-8A08-E665CCD4EB1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8AEEFA1-621A-4AD5-B9DB-F76BC756306F}">
  <ds:schemaRefs>
    <ds:schemaRef ds:uri="http://schemas.microsoft.com/office/2006/metadata/properties"/>
    <ds:schemaRef ds:uri="http://schemas.microsoft.com/office/infopath/2007/PartnerControls"/>
    <ds:schemaRef ds:uri="42655cf0-883e-4682-a403-969b94ed1edd"/>
    <ds:schemaRef ds:uri="http://schemas.microsoft.com/sharepoint/v3"/>
    <ds:schemaRef ds:uri="128370cc-bd2a-4047-8216-29ed62e35cf3"/>
  </ds:schemaRefs>
</ds:datastoreItem>
</file>

<file path=customXml/itemProps3.xml><?xml version="1.0" encoding="utf-8"?>
<ds:datastoreItem xmlns:ds="http://schemas.openxmlformats.org/officeDocument/2006/customXml" ds:itemID="{03F7F0AB-67D3-487E-B5C0-69DC2B07A5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2655cf0-883e-4682-a403-969b94ed1edd"/>
    <ds:schemaRef ds:uri="128370cc-bd2a-4047-8216-29ed62e35cf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8427</TotalTime>
  <Words>983</Words>
  <Application>Microsoft Office PowerPoint</Application>
  <PresentationFormat>On-screen Show (4:3)</PresentationFormat>
  <Paragraphs>101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Aptos</vt:lpstr>
      <vt:lpstr>Aptos Display</vt:lpstr>
      <vt:lpstr>Arial</vt:lpstr>
      <vt:lpstr>Arial Black</vt:lpstr>
      <vt:lpstr>Calibri</vt:lpstr>
      <vt:lpstr>Calibri Light</vt:lpstr>
      <vt:lpstr>Symbol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Cole</dc:creator>
  <cp:lastModifiedBy>Renee Duvall</cp:lastModifiedBy>
  <cp:revision>16</cp:revision>
  <dcterms:created xsi:type="dcterms:W3CDTF">2023-03-30T15:34:48Z</dcterms:created>
  <dcterms:modified xsi:type="dcterms:W3CDTF">2025-03-21T17:52:11Z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0x010100DE5F251DDDDF0F46B5A983E8643F3F58</vt:lpwstr>
  </property>
  <property fmtid="{D5CDD505-2E9C-101B-9397-08002B2CF9AE}" pid="3" name="MediaServiceImageTags">
    <vt:lpwstr/>
  </property>
</Properties>
</file>