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414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7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ee Duvall" userId="7843929a-f74e-4017-acc1-4f48c973e3e6" providerId="ADAL" clId="{30AC7E62-F444-4C24-8DF2-F1DA08A68064}"/>
    <pc:docChg chg="delSld delMainMaster">
      <pc:chgData name="Renee Duvall" userId="7843929a-f74e-4017-acc1-4f48c973e3e6" providerId="ADAL" clId="{30AC7E62-F444-4C24-8DF2-F1DA08A68064}" dt="2025-03-21T17:52:44.516" v="0" actId="47"/>
      <pc:docMkLst>
        <pc:docMk/>
      </pc:docMkLst>
      <pc:sldChg chg="del">
        <pc:chgData name="Renee Duvall" userId="7843929a-f74e-4017-acc1-4f48c973e3e6" providerId="ADAL" clId="{30AC7E62-F444-4C24-8DF2-F1DA08A68064}" dt="2025-03-21T17:52:44.516" v="0" actId="47"/>
        <pc:sldMkLst>
          <pc:docMk/>
          <pc:sldMk cId="733535512" sldId="415"/>
        </pc:sldMkLst>
      </pc:sldChg>
      <pc:sldMasterChg chg="del delSldLayout">
        <pc:chgData name="Renee Duvall" userId="7843929a-f74e-4017-acc1-4f48c973e3e6" providerId="ADAL" clId="{30AC7E62-F444-4C24-8DF2-F1DA08A68064}" dt="2025-03-21T17:52:44.516" v="0" actId="47"/>
        <pc:sldMasterMkLst>
          <pc:docMk/>
          <pc:sldMasterMk cId="3210326443" sldId="2147483674"/>
        </pc:sldMasterMkLst>
        <pc:sldLayoutChg chg="del">
          <pc:chgData name="Renee Duvall" userId="7843929a-f74e-4017-acc1-4f48c973e3e6" providerId="ADAL" clId="{30AC7E62-F444-4C24-8DF2-F1DA08A68064}" dt="2025-03-21T17:52:44.516" v="0" actId="47"/>
          <pc:sldLayoutMkLst>
            <pc:docMk/>
            <pc:sldMasterMk cId="3210326443" sldId="2147483674"/>
            <pc:sldLayoutMk cId="4083207679" sldId="2147483675"/>
          </pc:sldLayoutMkLst>
        </pc:sldLayoutChg>
        <pc:sldLayoutChg chg="del">
          <pc:chgData name="Renee Duvall" userId="7843929a-f74e-4017-acc1-4f48c973e3e6" providerId="ADAL" clId="{30AC7E62-F444-4C24-8DF2-F1DA08A68064}" dt="2025-03-21T17:52:44.516" v="0" actId="47"/>
          <pc:sldLayoutMkLst>
            <pc:docMk/>
            <pc:sldMasterMk cId="3210326443" sldId="2147483674"/>
            <pc:sldLayoutMk cId="704118449" sldId="2147483676"/>
          </pc:sldLayoutMkLst>
        </pc:sldLayoutChg>
        <pc:sldLayoutChg chg="del">
          <pc:chgData name="Renee Duvall" userId="7843929a-f74e-4017-acc1-4f48c973e3e6" providerId="ADAL" clId="{30AC7E62-F444-4C24-8DF2-F1DA08A68064}" dt="2025-03-21T17:52:44.516" v="0" actId="47"/>
          <pc:sldLayoutMkLst>
            <pc:docMk/>
            <pc:sldMasterMk cId="3210326443" sldId="2147483674"/>
            <pc:sldLayoutMk cId="2680587416" sldId="2147483677"/>
          </pc:sldLayoutMkLst>
        </pc:sldLayoutChg>
        <pc:sldLayoutChg chg="del">
          <pc:chgData name="Renee Duvall" userId="7843929a-f74e-4017-acc1-4f48c973e3e6" providerId="ADAL" clId="{30AC7E62-F444-4C24-8DF2-F1DA08A68064}" dt="2025-03-21T17:52:44.516" v="0" actId="47"/>
          <pc:sldLayoutMkLst>
            <pc:docMk/>
            <pc:sldMasterMk cId="3210326443" sldId="2147483674"/>
            <pc:sldLayoutMk cId="345393218" sldId="2147483678"/>
          </pc:sldLayoutMkLst>
        </pc:sldLayoutChg>
        <pc:sldLayoutChg chg="del">
          <pc:chgData name="Renee Duvall" userId="7843929a-f74e-4017-acc1-4f48c973e3e6" providerId="ADAL" clId="{30AC7E62-F444-4C24-8DF2-F1DA08A68064}" dt="2025-03-21T17:52:44.516" v="0" actId="47"/>
          <pc:sldLayoutMkLst>
            <pc:docMk/>
            <pc:sldMasterMk cId="3210326443" sldId="2147483674"/>
            <pc:sldLayoutMk cId="1334653651" sldId="2147483679"/>
          </pc:sldLayoutMkLst>
        </pc:sldLayoutChg>
        <pc:sldLayoutChg chg="del">
          <pc:chgData name="Renee Duvall" userId="7843929a-f74e-4017-acc1-4f48c973e3e6" providerId="ADAL" clId="{30AC7E62-F444-4C24-8DF2-F1DA08A68064}" dt="2025-03-21T17:52:44.516" v="0" actId="47"/>
          <pc:sldLayoutMkLst>
            <pc:docMk/>
            <pc:sldMasterMk cId="3210326443" sldId="2147483674"/>
            <pc:sldLayoutMk cId="1790370862" sldId="2147483680"/>
          </pc:sldLayoutMkLst>
        </pc:sldLayoutChg>
        <pc:sldLayoutChg chg="del">
          <pc:chgData name="Renee Duvall" userId="7843929a-f74e-4017-acc1-4f48c973e3e6" providerId="ADAL" clId="{30AC7E62-F444-4C24-8DF2-F1DA08A68064}" dt="2025-03-21T17:52:44.516" v="0" actId="47"/>
          <pc:sldLayoutMkLst>
            <pc:docMk/>
            <pc:sldMasterMk cId="3210326443" sldId="2147483674"/>
            <pc:sldLayoutMk cId="2428040207" sldId="2147483681"/>
          </pc:sldLayoutMkLst>
        </pc:sldLayoutChg>
        <pc:sldLayoutChg chg="del">
          <pc:chgData name="Renee Duvall" userId="7843929a-f74e-4017-acc1-4f48c973e3e6" providerId="ADAL" clId="{30AC7E62-F444-4C24-8DF2-F1DA08A68064}" dt="2025-03-21T17:52:44.516" v="0" actId="47"/>
          <pc:sldLayoutMkLst>
            <pc:docMk/>
            <pc:sldMasterMk cId="3210326443" sldId="2147483674"/>
            <pc:sldLayoutMk cId="3812051263" sldId="2147483682"/>
          </pc:sldLayoutMkLst>
        </pc:sldLayoutChg>
        <pc:sldLayoutChg chg="del">
          <pc:chgData name="Renee Duvall" userId="7843929a-f74e-4017-acc1-4f48c973e3e6" providerId="ADAL" clId="{30AC7E62-F444-4C24-8DF2-F1DA08A68064}" dt="2025-03-21T17:52:44.516" v="0" actId="47"/>
          <pc:sldLayoutMkLst>
            <pc:docMk/>
            <pc:sldMasterMk cId="3210326443" sldId="2147483674"/>
            <pc:sldLayoutMk cId="3649707299" sldId="2147483683"/>
          </pc:sldLayoutMkLst>
        </pc:sldLayoutChg>
        <pc:sldLayoutChg chg="del">
          <pc:chgData name="Renee Duvall" userId="7843929a-f74e-4017-acc1-4f48c973e3e6" providerId="ADAL" clId="{30AC7E62-F444-4C24-8DF2-F1DA08A68064}" dt="2025-03-21T17:52:44.516" v="0" actId="47"/>
          <pc:sldLayoutMkLst>
            <pc:docMk/>
            <pc:sldMasterMk cId="3210326443" sldId="2147483674"/>
            <pc:sldLayoutMk cId="4014940758" sldId="2147483684"/>
          </pc:sldLayoutMkLst>
        </pc:sldLayoutChg>
        <pc:sldLayoutChg chg="del">
          <pc:chgData name="Renee Duvall" userId="7843929a-f74e-4017-acc1-4f48c973e3e6" providerId="ADAL" clId="{30AC7E62-F444-4C24-8DF2-F1DA08A68064}" dt="2025-03-21T17:52:44.516" v="0" actId="47"/>
          <pc:sldLayoutMkLst>
            <pc:docMk/>
            <pc:sldMasterMk cId="3210326443" sldId="2147483674"/>
            <pc:sldLayoutMk cId="3370792706" sldId="2147483685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arodriguez\Desktop\20110518_Dataset_for_Analysis_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DoD CCR Database: STP vs. Non-STP Commercialization Rate</a:t>
            </a:r>
          </a:p>
        </c:rich>
      </c:tx>
      <c:layout>
        <c:manualLayout>
          <c:xMode val="edge"/>
          <c:yMode val="edge"/>
          <c:x val="0.22237918935269205"/>
          <c:y val="5.85643057846191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402599612769816E-2"/>
          <c:y val="0.15548181413897882"/>
          <c:w val="0.96250600174745393"/>
          <c:h val="0.7736522818538561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Anaytics!$A$27</c:f>
              <c:strCache>
                <c:ptCount val="1"/>
                <c:pt idx="0">
                  <c:v>STP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2F-40EF-82EC-06640F4DCF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Anaytics!$B$25:$N$25</c:f>
              <c:strCache>
                <c:ptCount val="13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Overall</c:v>
                </c:pt>
              </c:strCache>
            </c:strRef>
          </c:cat>
          <c:val>
            <c:numRef>
              <c:f>Anaytics!$B$27:$N$27</c:f>
              <c:numCache>
                <c:formatCode>0%</c:formatCode>
                <c:ptCount val="13"/>
                <c:pt idx="0">
                  <c:v>0.69672131147540983</c:v>
                </c:pt>
                <c:pt idx="1">
                  <c:v>0.67132867132867136</c:v>
                </c:pt>
                <c:pt idx="2">
                  <c:v>0.58378378378378382</c:v>
                </c:pt>
                <c:pt idx="3">
                  <c:v>0.5892857142857143</c:v>
                </c:pt>
                <c:pt idx="4">
                  <c:v>0.54054054054054057</c:v>
                </c:pt>
                <c:pt idx="5">
                  <c:v>0.49122807017543857</c:v>
                </c:pt>
                <c:pt idx="6">
                  <c:v>0.60447761194029848</c:v>
                </c:pt>
                <c:pt idx="7">
                  <c:v>0.546875</c:v>
                </c:pt>
                <c:pt idx="8">
                  <c:v>0.31111111111111112</c:v>
                </c:pt>
                <c:pt idx="9">
                  <c:v>0.352112676056338</c:v>
                </c:pt>
                <c:pt idx="10">
                  <c:v>0.35555555555555557</c:v>
                </c:pt>
                <c:pt idx="11">
                  <c:v>0.45454545454545453</c:v>
                </c:pt>
                <c:pt idx="12">
                  <c:v>0.55175097276264595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2F-40EF-82EC-06640F4DCF38}"/>
            </c:ext>
          </c:extLst>
        </c:ser>
        <c:ser>
          <c:idx val="0"/>
          <c:order val="1"/>
          <c:tx>
            <c:strRef>
              <c:f>Anaytics!$A$26</c:f>
              <c:strCache>
                <c:ptCount val="1"/>
                <c:pt idx="0">
                  <c:v>Non-STP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12F-40EF-82EC-06640F4DCF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274320" tIns="19050" rIns="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Anaytics!$B$25:$N$25</c:f>
              <c:strCache>
                <c:ptCount val="13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Overall</c:v>
                </c:pt>
              </c:strCache>
            </c:strRef>
          </c:cat>
          <c:val>
            <c:numRef>
              <c:f>Anaytics!$B$26:$N$26</c:f>
              <c:numCache>
                <c:formatCode>0%</c:formatCode>
                <c:ptCount val="13"/>
                <c:pt idx="0">
                  <c:v>0.51136363636363635</c:v>
                </c:pt>
                <c:pt idx="1">
                  <c:v>0.4576271186440678</c:v>
                </c:pt>
                <c:pt idx="2">
                  <c:v>0.39759036144578314</c:v>
                </c:pt>
                <c:pt idx="3">
                  <c:v>0.33333333333333331</c:v>
                </c:pt>
                <c:pt idx="4">
                  <c:v>0.43911439114391143</c:v>
                </c:pt>
                <c:pt idx="5">
                  <c:v>0.42857142857142855</c:v>
                </c:pt>
                <c:pt idx="6">
                  <c:v>0.42499999999999999</c:v>
                </c:pt>
                <c:pt idx="7">
                  <c:v>0.29496402877697842</c:v>
                </c:pt>
                <c:pt idx="8">
                  <c:v>0.28695652173913044</c:v>
                </c:pt>
                <c:pt idx="9">
                  <c:v>0.29113924050632911</c:v>
                </c:pt>
                <c:pt idx="10">
                  <c:v>0.28813559322033899</c:v>
                </c:pt>
                <c:pt idx="11">
                  <c:v>0.16470588235294117</c:v>
                </c:pt>
                <c:pt idx="12">
                  <c:v>0.37988165680473374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2F-40EF-82EC-06640F4DCF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1"/>
        <c:overlap val="51"/>
        <c:axId val="447924440"/>
        <c:axId val="447920832"/>
      </c:barChart>
      <c:catAx>
        <c:axId val="447924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920832"/>
        <c:crosses val="autoZero"/>
        <c:auto val="1"/>
        <c:lblAlgn val="ctr"/>
        <c:lblOffset val="100"/>
        <c:noMultiLvlLbl val="0"/>
      </c:catAx>
      <c:valAx>
        <c:axId val="44792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92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329606775559588"/>
          <c:y val="0.96585673599657917"/>
          <c:w val="0.16565226860254084"/>
          <c:h val="3.41432640034206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Word&#10;&#10;Description automatically generated">
            <a:extLst>
              <a:ext uri="{FF2B5EF4-FFF2-40B4-BE49-F238E27FC236}">
                <a16:creationId xmlns:a16="http://schemas.microsoft.com/office/drawing/2014/main" id="{13BA25C5-236E-90C6-9477-77B0241800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4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6050" y="152400"/>
            <a:ext cx="6000750" cy="850077"/>
          </a:xfrm>
        </p:spPr>
        <p:txBody>
          <a:bodyPr>
            <a:normAutofit/>
          </a:bodyPr>
          <a:lstStyle>
            <a:lvl1pPr algn="ctr">
              <a:defRPr sz="3600">
                <a:solidFill>
                  <a:srgbClr val="EFB23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600200"/>
            <a:ext cx="78867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549261"/>
            <a:ext cx="2057400" cy="232539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B31A5-D33A-4F29-A228-BA72013DA6A0}" type="datetimeFigureOut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3/21/2025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549261"/>
            <a:ext cx="3086100" cy="232539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549261"/>
            <a:ext cx="2057400" cy="232539"/>
          </a:xfrm>
        </p:spPr>
        <p:txBody>
          <a:bodyPr/>
          <a:lstStyle>
            <a:lvl1pPr>
              <a:defRPr>
                <a:solidFill>
                  <a:srgbClr val="EFB232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99A212-933D-43B5-A114-85761CA4F85E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EFB232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EFB232"/>
              </a:solidFill>
              <a:effectLst/>
              <a:uLnTx/>
              <a:uFillTx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F839EF68-CDBF-ABFF-194D-5335F2FDBF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4" y="169735"/>
            <a:ext cx="2029972" cy="81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73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B31A5-D33A-4F29-A228-BA72013DA6A0}" type="datetimeFigureOut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3/21/2025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99A212-933D-43B5-A114-85761CA4F85E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26972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FF87751-BF94-BA69-9881-DC4854134D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12766"/>
              </p:ext>
            </p:extLst>
          </p:nvPr>
        </p:nvGraphicFramePr>
        <p:xfrm>
          <a:off x="420624" y="1070640"/>
          <a:ext cx="8265000" cy="5238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DD0FC8E-04F8-85BF-7BD7-C4A25C102414}"/>
              </a:ext>
            </a:extLst>
          </p:cNvPr>
          <p:cNvSpPr txBox="1">
            <a:spLocks/>
          </p:cNvSpPr>
          <p:nvPr/>
        </p:nvSpPr>
        <p:spPr>
          <a:xfrm>
            <a:off x="3069005" y="5586142"/>
            <a:ext cx="3415067" cy="314024"/>
          </a:xfrm>
          <a:prstGeom prst="rect">
            <a:avLst/>
          </a:prstGeom>
        </p:spPr>
        <p:txBody>
          <a:bodyPr vert="horz" lIns="68580" tIns="34290" rIns="68580" bIns="34290" rtlCol="0">
            <a:normAutofit fontScale="25000" lnSpcReduction="20000"/>
          </a:bodyPr>
          <a:lstStyle>
            <a:lvl1pPr marL="0" indent="0" algn="l" defTabSz="1219170" rtl="0" eaLnBrk="1" latinLnBrk="0" hangingPunct="1">
              <a:lnSpc>
                <a:spcPts val="2133"/>
              </a:lnSpc>
              <a:spcBef>
                <a:spcPct val="20000"/>
              </a:spcBef>
              <a:buClr>
                <a:schemeClr val="accent1">
                  <a:lumMod val="20000"/>
                  <a:lumOff val="80000"/>
                </a:schemeClr>
              </a:buClr>
              <a:buSzPct val="70000"/>
              <a:buFont typeface="Arial" pitchFamily="34" charset="0"/>
              <a:buNone/>
              <a:defRPr sz="1867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Segoe UI" pitchFamily="34" charset="0"/>
              </a:defRPr>
            </a:lvl1pPr>
            <a:lvl2pPr marL="609585" indent="0" algn="l" defTabSz="121917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>
                  <a:lumMod val="20000"/>
                  <a:lumOff val="80000"/>
                </a:schemeClr>
              </a:buClr>
              <a:buSzPct val="70000"/>
              <a:buFont typeface="Arial" pitchFamily="34" charset="0"/>
              <a:buNone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Segoe UI" pitchFamily="34" charset="0"/>
              </a:defRPr>
            </a:lvl2pPr>
            <a:lvl3pPr marL="1219170" indent="0" algn="l" defTabSz="121917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>
                  <a:lumMod val="20000"/>
                  <a:lumOff val="80000"/>
                </a:schemeClr>
              </a:buClr>
              <a:buSzPct val="70000"/>
              <a:buFont typeface="Arial" pitchFamily="34" charset="0"/>
              <a:buNone/>
              <a:defRPr sz="1333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Segoe UI" pitchFamily="34" charset="0"/>
              </a:defRPr>
            </a:lvl3pPr>
            <a:lvl4pPr marL="1828754" indent="0" algn="l" defTabSz="121917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>
                  <a:lumMod val="20000"/>
                  <a:lumOff val="80000"/>
                </a:schemeClr>
              </a:buClr>
              <a:buSzPct val="70000"/>
              <a:buFont typeface="Arial" pitchFamily="34" charset="0"/>
              <a:buNone/>
              <a:defRPr sz="1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Segoe UI" pitchFamily="34" charset="0"/>
              </a:defRPr>
            </a:lvl4pPr>
            <a:lvl5pPr marL="2438339" indent="0" algn="l" defTabSz="121917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>
                  <a:lumMod val="20000"/>
                  <a:lumOff val="80000"/>
                </a:schemeClr>
              </a:buClr>
              <a:buSzPct val="70000"/>
              <a:buFont typeface="Arial" pitchFamily="34" charset="0"/>
              <a:buNone/>
              <a:defRPr sz="1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Segoe UI" pitchFamily="34" charset="0"/>
              </a:defRPr>
            </a:lvl5pPr>
            <a:lvl6pPr marL="3047924" indent="0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indent="0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indent="0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indent="0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5B9BD5">
                  <a:lumMod val="20000"/>
                  <a:lumOff val="80000"/>
                </a:srgbClr>
              </a:buClr>
            </a:pPr>
            <a:r>
              <a:rPr lang="en-US" sz="1200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  <a:t>Return On Investment (ROI) of 12:1</a:t>
            </a:r>
          </a:p>
          <a:p>
            <a:pPr algn="ctr">
              <a:buClr>
                <a:srgbClr val="3556D0">
                  <a:lumMod val="20000"/>
                  <a:lumOff val="80000"/>
                </a:srgbClr>
              </a:buClr>
              <a:defRPr/>
            </a:pPr>
            <a:endParaRPr lang="en-US" sz="1400" dirty="0">
              <a:solidFill>
                <a:srgbClr val="002060">
                  <a:lumMod val="75000"/>
                </a:srgbClr>
              </a:solidFill>
              <a:latin typeface="Century Gothic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9F0F74E-4618-2281-FFCA-ED70E47633BF}"/>
              </a:ext>
            </a:extLst>
          </p:cNvPr>
          <p:cNvSpPr txBox="1">
            <a:spLocks/>
          </p:cNvSpPr>
          <p:nvPr/>
        </p:nvSpPr>
        <p:spPr>
          <a:xfrm>
            <a:off x="2020236" y="230408"/>
            <a:ext cx="6665388" cy="42189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Participating Companies Have A Higher Commercialization Rate</a:t>
            </a:r>
          </a:p>
        </p:txBody>
      </p:sp>
    </p:spTree>
    <p:extLst>
      <p:ext uri="{BB962C8B-B14F-4D97-AF65-F5344CB8AC3E}">
        <p14:creationId xmlns:p14="http://schemas.microsoft.com/office/powerpoint/2010/main" val="169130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06CD4-672D-A91A-E766-938B30789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09128AD-70C3-F642-506A-7E43C3D99A2A}"/>
              </a:ext>
            </a:extLst>
          </p:cNvPr>
          <p:cNvSpPr txBox="1"/>
          <p:nvPr/>
        </p:nvSpPr>
        <p:spPr>
          <a:xfrm>
            <a:off x="393193" y="1387862"/>
            <a:ext cx="8311896" cy="1995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1200" b="1" dirty="0">
                <a:latin typeface="Arial Black" panose="020B0A04020102020204" pitchFamily="34" charset="0"/>
                <a:cs typeface="Calibri" panose="020F0502020204030204" pitchFamily="34" charset="0"/>
              </a:rPr>
              <a:t>11 March (Day 1)</a:t>
            </a:r>
          </a:p>
          <a:p>
            <a:pPr marL="214308" indent="-214308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0845-0900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Opening Remarks: Mr. Steve Sullivan, Navy STTR and STP Program Manager</a:t>
            </a:r>
          </a:p>
          <a:p>
            <a:pPr marL="214308" indent="-214308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0905-0920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Guest Presentation: Mr. Colin Dunlop, National Shipbuilding Research Program PM (SEA 05T)</a:t>
            </a:r>
          </a:p>
          <a:p>
            <a:pPr marL="214308" indent="-214308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0930-1000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Featured Speaker: Ms. Cindy Mattingly, Noble Aviation Senior Director</a:t>
            </a:r>
          </a:p>
          <a:p>
            <a:pPr marL="214308" indent="-214308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1010-1040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Featured Speaker: Mr. Nikhil Shenoy, Colvin Run Networks CEO</a:t>
            </a:r>
          </a:p>
          <a:p>
            <a:pPr marL="214308" indent="-214308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1050-1120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Keynote Speaker: CAPT David Murray, Assistant Chief of Naval Research, Office of Naval Research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D9CB08-C014-AE31-B20E-5907F1D6D9DC}"/>
              </a:ext>
            </a:extLst>
          </p:cNvPr>
          <p:cNvSpPr txBox="1"/>
          <p:nvPr/>
        </p:nvSpPr>
        <p:spPr>
          <a:xfrm>
            <a:off x="393193" y="3555657"/>
            <a:ext cx="8311896" cy="2780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1200" b="1" dirty="0">
                <a:latin typeface="Arial Black" panose="020B0A04020102020204" pitchFamily="34" charset="0"/>
                <a:cs typeface="Calibri" panose="020F0502020204030204" pitchFamily="34" charset="0"/>
              </a:rPr>
              <a:t>12 March (Day 2)</a:t>
            </a:r>
          </a:p>
          <a:p>
            <a:pPr marL="214308" indent="-214308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0900-0915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Opening Remarks: Mr. Steve Sullivan, Navy STTR and STP Program Manager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14308" indent="-214308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0920-0950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Featured Speaker: Mr. Joe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Caliri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SimVentions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CEO</a:t>
            </a:r>
          </a:p>
          <a:p>
            <a:pPr marL="214308" indent="-214308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0950-1020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Guest Presentation: Mr. Kelly Carruthers,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DoN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-SBIR Experimentation Cell (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DoN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-SEC)</a:t>
            </a:r>
          </a:p>
          <a:p>
            <a:pPr marL="214308" indent="-214308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1020-1100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Break</a:t>
            </a:r>
          </a:p>
          <a:p>
            <a:pPr marL="214308" indent="-214308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1110-1140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Keynote Speaker: CAPT Don Williamson (USN, Ret.), Navy STP Virtual Transition Marketplace (VTM)</a:t>
            </a:r>
          </a:p>
          <a:p>
            <a:pPr marL="214308" indent="-214308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1150-1220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Featured Speaker: Mr. George Whittier, CEO Fairbanks Morse Defense</a:t>
            </a:r>
          </a:p>
          <a:p>
            <a:pPr marL="214308" indent="-214308">
              <a:buFont typeface="Wingdings" panose="05000000000000000000" pitchFamily="2" charset="2"/>
              <a:buChar char="§"/>
            </a:pPr>
            <a:endParaRPr lang="en-US" sz="10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AFF139-03CC-7256-532E-C9E804058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316" y="411128"/>
            <a:ext cx="6739093" cy="758985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SYSCOM TIE Speaker Schedule </a:t>
            </a:r>
            <a:br>
              <a:rPr lang="en-US" sz="3600" b="1" dirty="0">
                <a:latin typeface="Arial Black" panose="020B0A0402010202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146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g4ps xmlns="42655cf0-883e-4682-a403-969b94ed1edd" xsi:nil="true"/>
    <jnys xmlns="42655cf0-883e-4682-a403-969b94ed1edd">
      <UserInfo>
        <DisplayName/>
        <AccountId xsi:nil="true"/>
        <AccountType/>
      </UserInfo>
    </jnys>
    <TaxCatchAll xmlns="128370cc-bd2a-4047-8216-29ed62e35cf3" xsi:nil="true"/>
    <_ip_UnifiedCompliancePolicyProperties xmlns="http://schemas.microsoft.com/sharepoint/v3" xsi:nil="true"/>
    <lcf76f155ced4ddcb4097134ff3c332f xmlns="42655cf0-883e-4682-a403-969b94ed1edd">
      <Terms xmlns="http://schemas.microsoft.com/office/infopath/2007/PartnerControls"/>
    </lcf76f155ced4ddcb4097134ff3c332f>
    <ContainsCDI_x002f_CUI_x003f_ xmlns="42655cf0-883e-4682-a403-969b94ed1edd">false</ContainsCDI_x002f_CUI_x003f_>
    <ContainsPII_x003f_ xmlns="42655cf0-883e-4682-a403-969b94ed1edd">false</ContainsPII_x003f_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5F251DDDDF0F46B5A983E8643F3F58" ma:contentTypeVersion="30" ma:contentTypeDescription="Create a new document." ma:contentTypeScope="" ma:versionID="6ab1b402349cde9348e5c0a137d814b0">
  <xsd:schema xmlns:xsd="http://www.w3.org/2001/XMLSchema" xmlns:xs="http://www.w3.org/2001/XMLSchema" xmlns:p="http://schemas.microsoft.com/office/2006/metadata/properties" xmlns:ns1="http://schemas.microsoft.com/sharepoint/v3" xmlns:ns2="42655cf0-883e-4682-a403-969b94ed1edd" xmlns:ns3="128370cc-bd2a-4047-8216-29ed62e35cf3" targetNamespace="http://schemas.microsoft.com/office/2006/metadata/properties" ma:root="true" ma:fieldsID="a6af5fd08765a71f6e653c74b883b006" ns1:_="" ns2:_="" ns3:_="">
    <xsd:import namespace="http://schemas.microsoft.com/sharepoint/v3"/>
    <xsd:import namespace="42655cf0-883e-4682-a403-969b94ed1edd"/>
    <xsd:import namespace="128370cc-bd2a-4047-8216-29ed62e35cf3"/>
    <xsd:element name="properties">
      <xsd:complexType>
        <xsd:sequence>
          <xsd:element name="documentManagement">
            <xsd:complexType>
              <xsd:all>
                <xsd:element ref="ns2:ContainsCDI_x002f_CUI_x003f_"/>
                <xsd:element ref="ns2:ContainsPII_x003f_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g4ps" minOccurs="0"/>
                <xsd:element ref="ns2:a182edb1-7d7e-4f17-a535-69504cf3832fCountryOrRegion" minOccurs="0"/>
                <xsd:element ref="ns2:a182edb1-7d7e-4f17-a535-69504cf3832fState" minOccurs="0"/>
                <xsd:element ref="ns2:a182edb1-7d7e-4f17-a535-69504cf3832fCity" minOccurs="0"/>
                <xsd:element ref="ns2:a182edb1-7d7e-4f17-a535-69504cf3832fPostalCode" minOccurs="0"/>
                <xsd:element ref="ns2:a182edb1-7d7e-4f17-a535-69504cf3832fStreet" minOccurs="0"/>
                <xsd:element ref="ns2:a182edb1-7d7e-4f17-a535-69504cf3832fGeoLoc" minOccurs="0"/>
                <xsd:element ref="ns2:a182edb1-7d7e-4f17-a535-69504cf3832fDispName" minOccurs="0"/>
                <xsd:element ref="ns3:SharedWithUsers" minOccurs="0"/>
                <xsd:element ref="ns3:SharedWithDetails" minOccurs="0"/>
                <xsd:element ref="ns2:jny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55cf0-883e-4682-a403-969b94ed1edd" elementFormDefault="qualified">
    <xsd:import namespace="http://schemas.microsoft.com/office/2006/documentManagement/types"/>
    <xsd:import namespace="http://schemas.microsoft.com/office/infopath/2007/PartnerControls"/>
    <xsd:element name="ContainsCDI_x002f_CUI_x003f_" ma:index="8" ma:displayName="Contains CDI/CUI?" ma:default="0" ma:format="Dropdown" ma:indexed="true" ma:internalName="ContainsCDI_x002f_CUI_x003f_">
      <xsd:simpleType>
        <xsd:restriction base="dms:Boolean"/>
      </xsd:simpleType>
    </xsd:element>
    <xsd:element name="ContainsPII_x003f_" ma:index="9" ma:displayName="Contains PII?" ma:default="0" ma:format="Dropdown" ma:indexed="true" ma:internalName="ContainsPII_x003f_">
      <xsd:simpleType>
        <xsd:restriction base="dms:Boolean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g4ps" ma:index="18" nillable="true" ma:displayName="Location" ma:internalName="g4ps">
      <xsd:simpleType>
        <xsd:restriction base="dms:Unknown"/>
      </xsd:simpleType>
    </xsd:element>
    <xsd:element name="a182edb1-7d7e-4f17-a535-69504cf3832fCountryOrRegion" ma:index="19" nillable="true" ma:displayName="Location: Country/Region" ma:internalName="CountryOrRegion" ma:readOnly="true">
      <xsd:simpleType>
        <xsd:restriction base="dms:Text"/>
      </xsd:simpleType>
    </xsd:element>
    <xsd:element name="a182edb1-7d7e-4f17-a535-69504cf3832fState" ma:index="20" nillable="true" ma:displayName="Location: State" ma:internalName="State" ma:readOnly="true">
      <xsd:simpleType>
        <xsd:restriction base="dms:Text"/>
      </xsd:simpleType>
    </xsd:element>
    <xsd:element name="a182edb1-7d7e-4f17-a535-69504cf3832fCity" ma:index="21" nillable="true" ma:displayName="Location: City" ma:internalName="City" ma:readOnly="true">
      <xsd:simpleType>
        <xsd:restriction base="dms:Text"/>
      </xsd:simpleType>
    </xsd:element>
    <xsd:element name="a182edb1-7d7e-4f17-a535-69504cf3832fPostalCode" ma:index="22" nillable="true" ma:displayName="Location: Postal Code" ma:internalName="PostalCode" ma:readOnly="true">
      <xsd:simpleType>
        <xsd:restriction base="dms:Text"/>
      </xsd:simpleType>
    </xsd:element>
    <xsd:element name="a182edb1-7d7e-4f17-a535-69504cf3832fStreet" ma:index="23" nillable="true" ma:displayName="Location: Street" ma:internalName="Street" ma:readOnly="true">
      <xsd:simpleType>
        <xsd:restriction base="dms:Text"/>
      </xsd:simpleType>
    </xsd:element>
    <xsd:element name="a182edb1-7d7e-4f17-a535-69504cf3832fGeoLoc" ma:index="24" nillable="true" ma:displayName="Location: Coordinates" ma:internalName="GeoLoc" ma:readOnly="true">
      <xsd:simpleType>
        <xsd:restriction base="dms:Unknown"/>
      </xsd:simpleType>
    </xsd:element>
    <xsd:element name="a182edb1-7d7e-4f17-a535-69504cf3832fDispName" ma:index="25" nillable="true" ma:displayName="Location: Name" ma:internalName="DispName" ma:readOnly="true">
      <xsd:simpleType>
        <xsd:restriction base="dms:Text"/>
      </xsd:simpleType>
    </xsd:element>
    <xsd:element name="jnys" ma:index="28" nillable="true" ma:displayName="Person or Group" ma:list="UserInfo" ma:internalName="jnys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3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3" nillable="true" ma:taxonomy="true" ma:internalName="lcf76f155ced4ddcb4097134ff3c332f" ma:taxonomyFieldName="MediaServiceImageTags" ma:displayName="Image Tags" ma:readOnly="false" ma:fieldId="{5cf76f15-5ced-4ddc-b409-7134ff3c332f}" ma:taxonomyMulti="true" ma:sspId="d7164fe5-5b97-4a9d-90e3-0c064213b6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8370cc-bd2a-4047-8216-29ed62e35cf3" elementFormDefault="qualified">
    <xsd:import namespace="http://schemas.microsoft.com/office/2006/documentManagement/types"/>
    <xsd:import namespace="http://schemas.microsoft.com/office/infopath/2007/PartnerControls"/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34" nillable="true" ma:displayName="Taxonomy Catch All Column" ma:hidden="true" ma:list="{f7375d76-e668-4f89-b197-4e0e13d9cc63}" ma:internalName="TaxCatchAll" ma:showField="CatchAllData" ma:web="128370cc-bd2a-4047-8216-29ed62e35c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958490-9067-43E4-B959-649CDD0907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0E47E5-EA6E-4183-A365-E16CF917A5A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42655cf0-883e-4682-a403-969b94ed1edd"/>
    <ds:schemaRef ds:uri="128370cc-bd2a-4047-8216-29ed62e35cf3"/>
  </ds:schemaRefs>
</ds:datastoreItem>
</file>

<file path=customXml/itemProps3.xml><?xml version="1.0" encoding="utf-8"?>
<ds:datastoreItem xmlns:ds="http://schemas.openxmlformats.org/officeDocument/2006/customXml" ds:itemID="{AF66D81B-6305-40B3-8319-A5B50A4150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2655cf0-883e-4682-a403-969b94ed1edd"/>
    <ds:schemaRef ds:uri="128370cc-bd2a-4047-8216-29ed62e35c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195</Words>
  <Application>Microsoft Office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Century Gothic</vt:lpstr>
      <vt:lpstr>Wingdings</vt:lpstr>
      <vt:lpstr>1_Office Theme</vt:lpstr>
      <vt:lpstr>PowerPoint Presentation</vt:lpstr>
      <vt:lpstr>SYSCOM TIE Speaker Schedule  </vt:lpstr>
    </vt:vector>
  </TitlesOfParts>
  <Company>HPES NMCI NGEN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Sullivan, Steven S CIV USN CNR ARLINGTON VA (USA)</dc:creator>
  <cp:lastModifiedBy>Renee Duvall</cp:lastModifiedBy>
  <cp:revision>3</cp:revision>
  <dcterms:created xsi:type="dcterms:W3CDTF">2025-03-06T16:45:46Z</dcterms:created>
  <dcterms:modified xsi:type="dcterms:W3CDTF">2025-03-21T17:52:53Z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0x010100DE5F251DDDDF0F46B5A983E8643F3F58</vt:lpwstr>
  </property>
  <property fmtid="{D5CDD505-2E9C-101B-9397-08002B2CF9AE}" pid="3" name="MediaServiceImageTags">
    <vt:lpwstr/>
  </property>
</Properties>
</file>